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5" r:id="rId2"/>
  </p:sldMasterIdLst>
  <p:notesMasterIdLst>
    <p:notesMasterId r:id="rId31"/>
  </p:notesMasterIdLst>
  <p:sldIdLst>
    <p:sldId id="300" r:id="rId3"/>
    <p:sldId id="323" r:id="rId4"/>
    <p:sldId id="302" r:id="rId5"/>
    <p:sldId id="259" r:id="rId6"/>
    <p:sldId id="352" r:id="rId7"/>
    <p:sldId id="303" r:id="rId8"/>
    <p:sldId id="353" r:id="rId9"/>
    <p:sldId id="304" r:id="rId10"/>
    <p:sldId id="354" r:id="rId11"/>
    <p:sldId id="305" r:id="rId12"/>
    <p:sldId id="320" r:id="rId13"/>
    <p:sldId id="322" r:id="rId14"/>
    <p:sldId id="321" r:id="rId15"/>
    <p:sldId id="317" r:id="rId16"/>
    <p:sldId id="316" r:id="rId17"/>
    <p:sldId id="319" r:id="rId18"/>
    <p:sldId id="331" r:id="rId19"/>
    <p:sldId id="333" r:id="rId20"/>
    <p:sldId id="334" r:id="rId21"/>
    <p:sldId id="358" r:id="rId22"/>
    <p:sldId id="336" r:id="rId23"/>
    <p:sldId id="357" r:id="rId24"/>
    <p:sldId id="338" r:id="rId25"/>
    <p:sldId id="359" r:id="rId26"/>
    <p:sldId id="355" r:id="rId27"/>
    <p:sldId id="356" r:id="rId28"/>
    <p:sldId id="318" r:id="rId29"/>
    <p:sldId id="31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25" autoAdjust="0"/>
    <p:restoredTop sz="76463" autoAdjust="0"/>
  </p:normalViewPr>
  <p:slideViewPr>
    <p:cSldViewPr snapToGrid="0">
      <p:cViewPr varScale="1">
        <p:scale>
          <a:sx n="87" d="100"/>
          <a:sy n="87" d="100"/>
        </p:scale>
        <p:origin x="816" y="84"/>
      </p:cViewPr>
      <p:guideLst/>
    </p:cSldViewPr>
  </p:slideViewPr>
  <p:notesTextViewPr>
    <p:cViewPr>
      <p:scale>
        <a:sx n="1" d="1"/>
        <a:sy n="1" d="1"/>
      </p:scale>
      <p:origin x="0" y="0"/>
    </p:cViewPr>
  </p:notesTextViewPr>
  <p:sorterViewPr>
    <p:cViewPr varScale="1">
      <p:scale>
        <a:sx n="100" d="100"/>
        <a:sy n="100" d="100"/>
      </p:scale>
      <p:origin x="0" y="-4133"/>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7/2/2020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github.com/marketplace?query=Azure&amp;type=actions"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diagram of a common architecture for this type of scenario, from which you can draw inspiration. You will find this diagram within the Whiteboard Design Session Student Guide.</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Miles Strom, CEO of Contoso Sports League Association</a:t>
            </a:r>
          </a:p>
          <a:p>
            <a:pPr marL="171450" indent="-171450">
              <a:buFont typeface="Arial" panose="020B0604020202020204" pitchFamily="34" charset="0"/>
              <a:buChar char="•"/>
            </a:pPr>
            <a:r>
              <a:rPr lang="en-US" dirty="0"/>
              <a:t>The primary audience is business decision makers and technology decision makers. </a:t>
            </a:r>
          </a:p>
          <a:p>
            <a:pPr marL="171450" indent="-171450">
              <a:buFont typeface="Arial" panose="020B0604020202020204" pitchFamily="34" charset="0"/>
              <a:buChar char="•"/>
            </a:pPr>
            <a:r>
              <a:rPr lang="en-US" dirty="0"/>
              <a:t>Usually we talk to the Infrastructure Managers who report to the CIO, or to application sponsors (like a VP LOB, CMO) or to those that represent the Business Unit IT or developers that report to application sponsors. </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0" i="0" u="none" strike="noStrike" kern="1200" baseline="0" dirty="0">
                <a:solidFill>
                  <a:schemeClr val="tx1"/>
                </a:solidFill>
                <a:latin typeface="+mn-lt"/>
                <a:ea typeface="+mn-ea"/>
                <a:cs typeface="+mn-cs"/>
              </a:rPr>
              <a:t>This preferred solution is just one of many viable options</a:t>
            </a:r>
          </a:p>
          <a:p>
            <a:pPr rtl="0"/>
            <a:endParaRPr lang="en-US" sz="1200" b="0" i="0" u="none" strike="noStrike" kern="1200" baseline="0" dirty="0">
              <a:solidFill>
                <a:schemeClr val="tx1"/>
              </a:solidFill>
              <a:latin typeface="+mn-lt"/>
              <a:ea typeface="+mn-ea"/>
              <a:cs typeface="+mn-cs"/>
            </a:endParaRPr>
          </a:p>
          <a:p>
            <a:pPr rtl="0"/>
            <a:r>
              <a:rPr lang="en-US" sz="1200" b="0" i="0" u="none" strike="noStrike" kern="1200" baseline="0" dirty="0">
                <a:solidFill>
                  <a:schemeClr val="tx1"/>
                </a:solidFill>
                <a:latin typeface="+mn-lt"/>
                <a:ea typeface="+mn-ea"/>
                <a:cs typeface="+mn-cs"/>
              </a:rPr>
              <a:t>From a high-level: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Web Apps hosting the e-commerce and call center websites,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API Apps hosting web services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Logic Apps hosting integration with SMS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Azure Traffic Manager is used for routing to the appropriate region for high availability</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The Web and API Apps can be hosted within an Internal Load Balanced (ILB) App Service Environment (ASE) that enables them to take advantage of Network Security Groups to lock down inbound and outbound communication to the App Services it hosts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Web Application Firewall (WAF) provided by an Azure App Gateway is hosted in its own subnet and NSGs. Internet traffic flows through the WAF to the e-commerce website that’s hosted within the ASE, which only allows inbound traffic from the WAF.</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When customers visit the website, they are presented featured products on offer whose data comes from the Offers Service REST API hosted within an API App.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Orders come in from customers via the publicly accessible endpoint of the e-commerce website.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Credit card is validated as a part of the checkout process by making a call to a third-party payment gateway.</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Once authorized and payment is captured, the order data is stored in the orders database on SQL DB and the inventory lookup message is sent to the Inventory Lookup queue.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An Azure Function is used for creating the PDF receipts for customer purchases.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Customers are notified via SMS as their order is processed, via a process running in a Logic App that integrates the SQL DB with a third-party solution for sending SMS text messages.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Inventory lookup requests are queued from the e-commerce website to the queue in Azure Storage queues. The on-premises inventory app reads from this queue to kick off its internal lookup processes and writes the status back to the orders database.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Call center operators access the call center website which, owing to the NSGs configured, is only available across the virtual private network (VPN) connection.</a:t>
            </a: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1" u="none" strike="noStrike" kern="1200" baseline="0" dirty="0">
                <a:solidFill>
                  <a:schemeClr val="tx1"/>
                </a:solidFill>
                <a:latin typeface="+mn-lt"/>
                <a:ea typeface="+mn-ea"/>
                <a:cs typeface="+mn-cs"/>
              </a:rPr>
              <a:t>How would you recommend CSLA manage the inventory lookup queues? How would you help CSLA decide between Azure Queues and Service Bus? Be sure to consider details implied by SLA’s requirements such as volume, message lifetime and sizing. Explain the details of any computations you make.</a:t>
            </a:r>
            <a:br>
              <a:rPr lang="en-US" sz="1200" b="0" i="0" u="none" strike="noStrike" kern="1200" baseline="0" dirty="0">
                <a:solidFill>
                  <a:schemeClr val="tx1"/>
                </a:solidFill>
                <a:latin typeface="+mn-lt"/>
                <a:ea typeface="+mn-ea"/>
                <a:cs typeface="+mn-cs"/>
              </a:rPr>
            </a:br>
            <a:endParaRPr lang="en-US" sz="1200" b="0" i="0" u="none" strike="noStrike" kern="1200" baseline="0" dirty="0">
              <a:solidFill>
                <a:schemeClr val="tx1"/>
              </a:solidFill>
              <a:latin typeface="+mn-lt"/>
              <a:ea typeface="+mn-ea"/>
              <a:cs typeface="+mn-cs"/>
            </a:endParaRP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No specific asks implying need for Service Bus features </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Low volume of 50k per day (Queues supports 2k per second)</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Small messages sizes</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Messages processed in less than a day</a:t>
            </a:r>
          </a:p>
          <a:p>
            <a:pPr marL="171450" indent="-171450" rtl="0">
              <a:buFont typeface="Arial" panose="020B0604020202020204" pitchFamily="34" charset="0"/>
              <a:buChar char="•"/>
            </a:pPr>
            <a:r>
              <a:rPr lang="en-US" sz="1200" b="0" i="0" u="none" strike="noStrike" kern="1200" baseline="0" dirty="0">
                <a:solidFill>
                  <a:schemeClr val="tx1"/>
                </a:solidFill>
                <a:latin typeface="+mn-lt"/>
                <a:ea typeface="+mn-ea"/>
                <a:cs typeface="+mn-cs"/>
              </a:rPr>
              <a:t>Consider Azure Queues</a:t>
            </a:r>
          </a:p>
          <a:p>
            <a:pPr rtl="0"/>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How would you recommend CSLA manage notifying customers as their order in the CSLA orders database is processed?</a:t>
            </a:r>
            <a:r>
              <a:rPr lang="en-US" b="0" i="0" dirty="0"/>
              <a:t> </a:t>
            </a:r>
            <a:br>
              <a:rPr lang="en-US" b="0" i="0" dirty="0"/>
            </a:b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t>A logic app with:</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 frequency trigger to execute a stored procedure at an interval that will identify orders that should receive SMS notifications and update them as processed.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 Twilio Connector could act as the action to perform that sends the SMS message when the frequency trigger executes the stored procedure.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48273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How would you propose Contoso meet their requirements for the Offers service?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Migrate to Azure App Service API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What specific configurations would you need to make to support your proposed topology?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dirty="0"/>
              <a:t>Need to enable CORS in: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API App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Web API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i="0" dirty="0"/>
              <a:t>Also consider suggesting future API Management as a feature for Contoso to support partner integrations.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Enable lock down access by requiring a key, apply policy (such as rate limiting requests), and monitor usage by API customer </a:t>
            </a:r>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37617889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would you implement high availability for the orders database to guard against regional data center outages?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Use Active Geo-Replication to up to four other databases on different servers in different regions.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Provision the Azure Storage Account with RA-GRS redundancy (matching the regions used by SQL DB).</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Deploy copies of the App Services and Cloud Services to the backup regions.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dirty="0">
                <a:solidFill>
                  <a:schemeClr val="tx1"/>
                </a:solidFill>
                <a:effectLst/>
                <a:latin typeface="+mn-lt"/>
                <a:ea typeface="+mn-ea"/>
                <a:cs typeface="+mn-cs"/>
              </a:rPr>
              <a:t>When using auto-failover groups to manage database recovery and any outage that impacts one or several of the databases in the group results in automatic failover.</a:t>
            </a: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How long would a failover take and how much data could be lost, in terms of time?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The amount of time a failover takes is the Recovery Time Objective (RTO) </a:t>
            </a:r>
            <a:br>
              <a:rPr lang="en-US" sz="1200" b="0" i="0" dirty="0"/>
            </a:br>
            <a:r>
              <a:rPr lang="en-US" sz="1200" b="0" i="0" dirty="0"/>
              <a:t>The amount of data loss that might transpire due to any replication latency is the Recovery Point Objective (RPO).</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For SQL Database on the Premium tier, the RTO is less than 30 seconds and the RPO is less than 5 seconds.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For Azure Storage, the RTO is about 24 hours and the RPO is typically less than 15 minutes (though this has no explicit SLA).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Given the potentially long RTO and RPO for Azure Storage, Contoso should consider using RA-GRS storage and when a failover happens use the RA-GRS for read and a separate storage account for the writing of new files.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729988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This is an introduction to the Cloud Workshop at a high level. Later we’ll get into customer objections, requirements, etc… but we want to ground the participants on the business outcomes we’re going after for the day.</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i="1" dirty="0"/>
              <a:t>What process would you recommend to the customer to failover in the event of an outage, ensuring their web applications and associated Azure services change over to a secondary region?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200" b="0" i="0" dirty="0"/>
          </a:p>
          <a:p>
            <a:r>
              <a:rPr lang="en-US" sz="1200" b="0" kern="1200" dirty="0">
                <a:solidFill>
                  <a:schemeClr val="tx1"/>
                </a:solidFill>
                <a:effectLst/>
                <a:latin typeface="+mn-lt"/>
                <a:ea typeface="+mn-ea"/>
                <a:cs typeface="+mn-cs"/>
              </a:rPr>
              <a:t>Azure Traffic Manager can be used along with health probes to monitor the App Services hosted within each region. Traffic Manager routes all internet traffic to the Application Gateway WAF, which in turn securely connects into the ILB App Service Environment to the e-commerce website. If the health probes indicate a certain number of failures within a region, it automatically starts routing traffic to the secondary region. This topology can also be used for horizontally scaling out apps located within the geo-distributed ASEs, enabling extreme load handling. For geographic redundancy, the application's resources are deployed to Region 1 and 2.</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79078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1" dirty="0"/>
              <a:t>With respect to managing access to the call center website, explain how you would recommend Contoso implement a solution that meets their requirements.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Leverage Azure Active Directory Basic or Premium for call center staff accounts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Login customization via Customize Branding (requires Premium tier AAD)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Hacker concerns: AAD Reports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dirty="0"/>
              <a:t>Apply to Call Center Website using Web App Authentication/Authorization</a:t>
            </a: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70676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Keeping only the e-commerce website and handling of cardholder data in-scope for PCI, consider the following in your design:</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i="1" dirty="0"/>
              <a:t>Are Web Apps an option? Explain how using Web Apps you could address the PCI requirements you listed.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Web Apps are certified for PCI Compliance.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Need additional steps when dealing with cardholder data to meet PCI requirements of customer’s implementation.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Particularly with regards to restricting outbound traffic, use Network Security Groups applied to a subnet hosting Web App to restrict outbound traffic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Need to use Application Service Environment to achieve this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t>Antivirus requirement handled for you by Azure (since you do not have control or access to the underlying VM).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2600619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i="1" dirty="0"/>
              <a:t>How would you recommend Contoso implement their data warehouse?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br>
              <a:rPr lang="en-US" b="0" i="0" dirty="0"/>
            </a:br>
            <a:r>
              <a:rPr lang="en-US" b="0" i="0" dirty="0"/>
              <a:t>Use </a:t>
            </a:r>
            <a:r>
              <a:rPr lang="en-US" sz="1200" b="0" kern="1200" dirty="0">
                <a:solidFill>
                  <a:schemeClr val="tx1"/>
                </a:solidFill>
                <a:effectLst/>
                <a:latin typeface="+mn-lt"/>
                <a:ea typeface="+mn-ea"/>
                <a:cs typeface="+mn-cs"/>
              </a:rPr>
              <a:t>Azure Synapse Analytics</a:t>
            </a:r>
            <a:r>
              <a:rPr lang="en-US" b="0" i="0"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i="1" dirty="0"/>
              <a:t>How would Contoso schedule nightly data transfers from their OLTP database to their data warehouse?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dirty="0"/>
              <a:t>Provision Azure Data Factory, and use the Azure Data Factory Copy Wizard to setup a recurring copy from their SQL Database instance to existing tables in their SQL Data Warehouse, and enable Polybase for the copy to speed up the process.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8712275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a:solidFill>
                  <a:srgbClr val="D4D4D4"/>
                </a:solidFill>
                <a:effectLst/>
                <a:latin typeface="Consolas" panose="020B0609020204030204" pitchFamily="49" charset="0"/>
              </a:rPr>
              <a:t>*Automated deployment*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1. </a:t>
            </a:r>
            <a:r>
              <a:rPr lang="en-US" b="1" dirty="0">
                <a:solidFill>
                  <a:srgbClr val="D4D4D4"/>
                </a:solidFill>
                <a:effectLst/>
                <a:latin typeface="Consolas" panose="020B0609020204030204" pitchFamily="49" charset="0"/>
              </a:rPr>
              <a:t>How would you recommend Contoso implement their automated deployments?</a:t>
            </a:r>
          </a:p>
          <a:p>
            <a:r>
              <a:rPr lang="en-US" b="0" dirty="0">
                <a:solidFill>
                  <a:srgbClr val="D4D4D4"/>
                </a:solidFill>
                <a:effectLst/>
                <a:latin typeface="Consolas" panose="020B0609020204030204" pitchFamily="49" charset="0"/>
              </a:rPr>
              <a:t>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They could use GitHub Actions to deploy code into Azure. GitHub Actions can authenticate to Azure via a Service Principal established in Active Directory, or via a Publish Profile downloaded from the Azure portal; both of which are stored in repository secrets so they are not visible or checked into source control. Multiple GitHub Actions are available in the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3"/>
              </a:rPr>
              <a:t>GitHub Actions Marketplace</a:t>
            </a:r>
            <a:r>
              <a:rPr lang="en-US" sz="1800" dirty="0">
                <a:effectLst/>
                <a:latin typeface="Calibri" panose="020F0502020204030204" pitchFamily="34" charset="0"/>
                <a:ea typeface="Calibri" panose="020F0502020204030204" pitchFamily="34" charset="0"/>
                <a:cs typeface="Times New Roman" panose="02020603050405020304" pitchFamily="18" charset="0"/>
              </a:rPr>
              <a:t> to aid in implementing automated releases. For Contoso, they are interested in releasing web application and Azure Function applications, both of which are available in the marketplace.</a:t>
            </a:r>
          </a:p>
          <a:p>
            <a:br>
              <a:rPr lang="en-US" b="0" dirty="0">
                <a:solidFill>
                  <a:srgbClr val="D4D4D4"/>
                </a:solidFill>
                <a:effectLst/>
                <a:latin typeface="Consolas" panose="020B0609020204030204" pitchFamily="49" charset="0"/>
              </a:rPr>
            </a:br>
            <a:r>
              <a:rPr lang="en-US" b="1" dirty="0">
                <a:solidFill>
                  <a:srgbClr val="6796E6"/>
                </a:solidFill>
                <a:effectLst/>
                <a:latin typeface="Consolas" panose="020B0609020204030204" pitchFamily="49" charset="0"/>
              </a:rPr>
              <a:t>2.</a:t>
            </a:r>
            <a:r>
              <a:rPr lang="en-US" b="1" dirty="0">
                <a:solidFill>
                  <a:srgbClr val="D4D4D4"/>
                </a:solidFill>
                <a:effectLst/>
                <a:latin typeface="Consolas" panose="020B0609020204030204" pitchFamily="49" charset="0"/>
              </a:rPr>
              <a:t> How would Contoso implement the trigger for the automated deployment?</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GitHub Actions are workflows defined using structured YML (pronounced YAML) files. In the workflow definition, Contoso can trigger their deployment workflow on </a:t>
            </a:r>
            <a:r>
              <a:rPr lang="en-US" b="1" dirty="0">
                <a:solidFill>
                  <a:srgbClr val="569CD6"/>
                </a:solidFill>
                <a:effectLst/>
                <a:latin typeface="Consolas" panose="020B0609020204030204" pitchFamily="49" charset="0"/>
              </a:rPr>
              <a:t>push</a:t>
            </a:r>
            <a:r>
              <a:rPr lang="en-US" b="0" dirty="0">
                <a:solidFill>
                  <a:srgbClr val="D4D4D4"/>
                </a:solidFill>
                <a:effectLst/>
                <a:latin typeface="Consolas" panose="020B0609020204030204" pitchFamily="49" charset="0"/>
              </a:rPr>
              <a:t> filtered by the </a:t>
            </a:r>
            <a:r>
              <a:rPr lang="en-US" b="1" dirty="0">
                <a:solidFill>
                  <a:srgbClr val="569CD6"/>
                </a:solidFill>
                <a:effectLst/>
                <a:latin typeface="Consolas" panose="020B0609020204030204" pitchFamily="49" charset="0"/>
              </a:rPr>
              <a:t>master</a:t>
            </a:r>
            <a:r>
              <a:rPr lang="en-US" b="0" dirty="0">
                <a:solidFill>
                  <a:srgbClr val="D4D4D4"/>
                </a:solidFill>
                <a:effectLst/>
                <a:latin typeface="Consolas" panose="020B0609020204030204" pitchFamily="49" charset="0"/>
              </a:rPr>
              <a:t> branch. Defined this way, the workflow will execute every time code is checked in to the master branch, including when a pull request is merged (the merge is considered a push of code).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i="0"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9521408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It is not clear to us from the Azure Trust Center just how Azure helps our solution become PCI compliant. </a:t>
            </a:r>
          </a:p>
          <a:p>
            <a:pPr marL="171450" indent="-171450">
              <a:buFont typeface="Arial" panose="020B0604020202020204" pitchFamily="34" charset="0"/>
              <a:buChar char="•"/>
            </a:pPr>
            <a:r>
              <a:rPr lang="en-US" dirty="0"/>
              <a:t>The Azure Trust Center helps you to understand what Azure services have been certified for PCI compliance (for example, the services with which you could build a PCI compliant solution), but it does not describe how you build a PCI compliant solution on Azure.</a:t>
            </a:r>
          </a:p>
          <a:p>
            <a:pPr marL="171450" indent="-171450">
              <a:buFont typeface="Arial" panose="020B0604020202020204" pitchFamily="34" charset="0"/>
              <a:buChar char="•"/>
            </a:pPr>
            <a:r>
              <a:rPr lang="en-US" dirty="0"/>
              <a:t>To fully accomplish a PCI compliant solution, you must address the requirements of PCI according to how you are handling cardholder data and the scope of your services. </a:t>
            </a:r>
          </a:p>
          <a:p>
            <a:pPr marL="171450" indent="-171450">
              <a:buFont typeface="Arial" panose="020B0604020202020204" pitchFamily="34" charset="0"/>
              <a:buChar char="•"/>
            </a:pPr>
            <a:r>
              <a:rPr lang="en-US" dirty="0"/>
              <a:t>In many cases, Azure’s PCI compliance attestations will be enough to satisfy aspects of PCI compliance for your solution, but there are at minimum some items which you must handle as a part of building your application (for example, it is up to you to define and enforce secure password policies).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Can we provide a solution that scales to meet our public demand, but is also secure for use by our call center and warehouse?</a:t>
            </a:r>
          </a:p>
          <a:p>
            <a:pPr marL="171450" indent="-171450">
              <a:buFont typeface="Arial" panose="020B0604020202020204" pitchFamily="34" charset="0"/>
              <a:buChar char="•"/>
            </a:pPr>
            <a:r>
              <a:rPr lang="en-US" dirty="0"/>
              <a:t>Yes. Azure can provide a solution that is both scalable and secure.</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Our PCI compliance requires us to have a quarterly audit and to conduct occasional penetration tests. Is this supported by Azure?</a:t>
            </a:r>
          </a:p>
          <a:p>
            <a:pPr marL="171450" indent="-171450">
              <a:buFont typeface="Arial" panose="020B0604020202020204" pitchFamily="34" charset="0"/>
              <a:buChar char="•"/>
            </a:pPr>
            <a:r>
              <a:rPr lang="en-US" dirty="0"/>
              <a:t>Yes. Although prior approval is not required, you may still formally document upcoming penetration testing engagements against Azure by filling out the Azure Service Penetration Testing Notification Form (https://portal.msrc.microsoft.com/en-us/engage/pentest)</a:t>
            </a:r>
          </a:p>
          <a:p>
            <a:pPr marL="171450" indent="-171450">
              <a:buFont typeface="Arial" panose="020B0604020202020204" pitchFamily="34" charset="0"/>
              <a:buChar char="•"/>
            </a:pPr>
            <a:r>
              <a:rPr lang="en-US" dirty="0"/>
              <a:t>Penetration testing must be conducted in accordance with our terms and conditions and comply with the Microsoft Cloud Unified Penetration Testing Rules of Engagement (https://technet.microsoft.com/mt784683)</a:t>
            </a:r>
          </a:p>
          <a:p>
            <a:pPr marL="171450" indent="-171450">
              <a:buFont typeface="Arial" panose="020B0604020202020204" pitchFamily="34" charset="0"/>
              <a:buChar char="•"/>
            </a:pPr>
            <a:r>
              <a:rPr lang="en-US" dirty="0"/>
              <a:t>Tests that would cause a Denial of Service (DoS) are prohibited.</a:t>
            </a:r>
          </a:p>
          <a:p>
            <a:pPr marL="0" indent="0">
              <a:buFont typeface="Arial" panose="020B0604020202020204" pitchFamily="34" charset="0"/>
              <a:buNone/>
            </a:pPr>
            <a:endParaRPr lang="en-US" b="1" i="1" dirty="0"/>
          </a:p>
          <a:p>
            <a:pPr marL="0" indent="0">
              <a:buFont typeface="Arial" panose="020B0604020202020204" pitchFamily="34" charset="0"/>
              <a:buNone/>
            </a:pPr>
            <a:r>
              <a:rPr lang="en-US" b="1" i="1" dirty="0"/>
              <a:t>Can we audit the Azure data center?</a:t>
            </a:r>
          </a:p>
          <a:p>
            <a:pPr marL="171450" indent="-171450">
              <a:buFont typeface="Arial" panose="020B0604020202020204" pitchFamily="34" charset="0"/>
              <a:buChar char="•"/>
            </a:pPr>
            <a:r>
              <a:rPr lang="en-US" dirty="0"/>
              <a:t>No. </a:t>
            </a:r>
          </a:p>
          <a:p>
            <a:pPr marL="171450" indent="-171450">
              <a:buFont typeface="Arial" panose="020B0604020202020204" pitchFamily="34" charset="0"/>
              <a:buChar char="•"/>
            </a:pPr>
            <a:r>
              <a:rPr lang="en-US" dirty="0"/>
              <a:t>Our independent audits and certifications are shared with customers in lieu of individual customer audits. </a:t>
            </a:r>
          </a:p>
          <a:p>
            <a:pPr marL="171450" indent="-171450">
              <a:buFont typeface="Arial" panose="020B0604020202020204" pitchFamily="34" charset="0"/>
              <a:buChar char="•"/>
            </a:pPr>
            <a:r>
              <a:rPr lang="en-US" dirty="0"/>
              <a:t>These certifications and attestations accurately represent how we obtain and meet our security and compliance objectives; and serve as a practical mechanism to validate our promises for all customers.  </a:t>
            </a:r>
          </a:p>
          <a:p>
            <a:pPr marL="171450" indent="-171450">
              <a:buFont typeface="Arial" panose="020B0604020202020204" pitchFamily="34" charset="0"/>
              <a:buChar char="•"/>
            </a:pPr>
            <a:r>
              <a:rPr lang="en-US" dirty="0"/>
              <a:t>Allowing potentially thousands of customers to audit our services would not be a scalable practice and might compromise security and privacy.  </a:t>
            </a:r>
          </a:p>
          <a:p>
            <a:pPr marL="171450" indent="-171450">
              <a:buFont typeface="Arial" panose="020B0604020202020204" pitchFamily="34" charset="0"/>
              <a:buChar char="•"/>
            </a:pPr>
            <a:r>
              <a:rPr lang="en-US" dirty="0"/>
              <a:t>Our independent third-party validation program includes audits that are conducted on an annual basis to provide verification of Azure security controls.</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25235078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1" dirty="0"/>
              <a:t>In the past, we have relied on SOASTA CloudTest to design and execute at scale our web load tests. In moving to Azure, are we still able to leverage CloudTest? </a:t>
            </a:r>
          </a:p>
          <a:p>
            <a:pPr marL="171450" indent="-171450">
              <a:buFont typeface="Arial" panose="020B0604020202020204" pitchFamily="34" charset="0"/>
              <a:buChar char="•"/>
            </a:pPr>
            <a:r>
              <a:rPr lang="en-US" dirty="0"/>
              <a:t>Yes. </a:t>
            </a:r>
          </a:p>
          <a:p>
            <a:pPr marL="171450" indent="-171450">
              <a:buFont typeface="Arial" panose="020B0604020202020204" pitchFamily="34" charset="0"/>
              <a:buChar char="•"/>
            </a:pPr>
            <a:r>
              <a:rPr lang="en-US" dirty="0"/>
              <a:t>Azure is a supported Cloud Provider for CloudTest, and your applications hosted in Azure can have load and performance tests conducted against them from SOASTA’s global network of cloud resources, while monitoring results in their big-data real-time streaming analytics platform.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Our previous infrastructure did not have great performance monitoring of our websites, what options would you recommend we investigate that would work with our Web Apps in Azure?</a:t>
            </a:r>
          </a:p>
          <a:p>
            <a:pPr marL="171450" indent="-171450">
              <a:buFont typeface="Arial" panose="020B0604020202020204" pitchFamily="34" charset="0"/>
              <a:buChar char="•"/>
            </a:pPr>
            <a:r>
              <a:rPr lang="en-US" dirty="0"/>
              <a:t>Web Apps on Azure include first-class support for both Microsoft Application Insights and NewRelic Application Performance Monitoring- both of which enable you to collect performance telemetry from your Web Apps as they are running. </a:t>
            </a:r>
          </a:p>
          <a:p>
            <a:pPr marL="171450" indent="-171450">
              <a:buFont typeface="Arial" panose="020B0604020202020204" pitchFamily="34" charset="0"/>
              <a:buChar char="•"/>
            </a:pPr>
            <a:r>
              <a:rPr lang="en-US" dirty="0"/>
              <a:t>You can view and analyze traces from both server-side and browser-side telemetry, diagnose errors and set alerts from within the Azure Portal.  </a:t>
            </a:r>
          </a:p>
          <a:p>
            <a:pPr marL="171450" indent="-171450">
              <a:buFont typeface="Arial" panose="020B0604020202020204" pitchFamily="34" charset="0"/>
              <a:buChar char="•"/>
            </a:pPr>
            <a:r>
              <a:rPr lang="en-US" dirty="0"/>
              <a:t>Contoso can also leverage Log Analytics (a feature of Microsoft Operations Management Suite) by having the Application Insights logs or the Web App Diagnostic logs pushed to a Storage Account and then picked up and made searchable using the Custom Log. Alternately, they can also push their New Relic logs into Log Analytics, as well giving them a single pane of glass to do all of their monitoring thru Operations Management Suite. </a:t>
            </a:r>
          </a:p>
          <a:p>
            <a:pPr marL="0" indent="0">
              <a:buFont typeface="Arial" panose="020B0604020202020204" pitchFamily="34" charset="0"/>
              <a:buNone/>
            </a:pPr>
            <a:endParaRPr lang="en-US" dirty="0"/>
          </a:p>
          <a:p>
            <a:pPr marL="0" indent="0">
              <a:buFont typeface="Arial" panose="020B0604020202020204" pitchFamily="34" charset="0"/>
              <a:buNone/>
            </a:pPr>
            <a:r>
              <a:rPr lang="en-US" b="1" i="1" dirty="0"/>
              <a:t>We’ve heard that Azure’s data warehouse can be paused? Does that mean we must</a:t>
            </a:r>
            <a:r>
              <a:rPr lang="en-US" b="1" i="1" baseline="0" dirty="0"/>
              <a:t> </a:t>
            </a:r>
            <a:r>
              <a:rPr lang="en-US" b="1" i="1" dirty="0"/>
              <a:t>store all our data in Azure Storage first before we can pause the instances and risk losing our data?</a:t>
            </a:r>
          </a:p>
          <a:p>
            <a:pPr marL="171450" indent="-171450">
              <a:buFont typeface="Arial" panose="020B0604020202020204" pitchFamily="34" charset="0"/>
              <a:buChar char="•"/>
            </a:pPr>
            <a:r>
              <a:rPr lang="en-US" dirty="0"/>
              <a:t>SQL Data Warehouse uses storage into two ways, and both enable the data to exist even while the SQL DW instance is paused. </a:t>
            </a:r>
          </a:p>
          <a:p>
            <a:pPr marL="171450" indent="-171450">
              <a:buFont typeface="Arial" panose="020B0604020202020204" pitchFamily="34" charset="0"/>
              <a:buChar char="•"/>
            </a:pPr>
            <a:r>
              <a:rPr lang="en-US" dirty="0"/>
              <a:t>For data that is managed by SQL Data Warehouse (e.g., it is inserted directly into relational or columnar tables), it is stored in Azure Premium Storage.</a:t>
            </a:r>
          </a:p>
          <a:p>
            <a:pPr marL="171450" indent="-171450">
              <a:buFont typeface="Arial" panose="020B0604020202020204" pitchFamily="34" charset="0"/>
              <a:buChar char="•"/>
            </a:pPr>
            <a:r>
              <a:rPr lang="en-US" dirty="0"/>
              <a:t>For data supporting external tables in SQL DW, this data resides in Azure Standard Storage and is referenced via PolyBase, a component of SQL Data Warehouse.</a:t>
            </a:r>
          </a:p>
          <a:p>
            <a:pPr marL="171450" indent="-171450">
              <a:buFont typeface="Arial" panose="020B0604020202020204" pitchFamily="34" charset="0"/>
              <a:buChar char="•"/>
            </a:pPr>
            <a:endParaRPr lang="en-US" dirty="0"/>
          </a:p>
          <a:p>
            <a:r>
              <a:rPr lang="en-US" sz="1200" b="1" i="0" kern="1200" dirty="0">
                <a:solidFill>
                  <a:schemeClr val="tx1"/>
                </a:solidFill>
                <a:effectLst/>
                <a:latin typeface="+mn-lt"/>
                <a:ea typeface="+mn-ea"/>
                <a:cs typeface="+mn-cs"/>
              </a:rPr>
              <a:t>We know it's possible to use Azure SQL Database as our data warehouse. What should we consider when deciding between this and Azure Synapse Analytics?</a:t>
            </a:r>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It is true that Azure SQL Database can be used as a data warehouse. This is considered an SMP-based warehouse, or symmetric multiprocessing. Azure SQL Data Warehouse is classified as an MPP-based warehouse, or massively parallel processing. As a general rule, SMP-based warehouses are best suited for small to medium data sets (up to 4-100 TB), while MPP is often used for big data. The delineation between small/medium and big data partly has to do with your organization's definition and supporting infrastructure.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Beyond data sizes, the type of workload pattern is likely to be a greater determining factor. For example, complex queries may be too slow for an SMP solution, and require an MPP solution instead. MPP-based systems are likely to impose a performance penalty with small data sizes, due to the way jobs are distributed and consolidated across nodes. If your data sizes already exceed 1 TB and are expected to continually grow, consider selecting an MPP solution. However, if your data sizes are less than this, but your workloads are exceeding the available resources of your SMP solution, then MPP may be your best option as well. Given this, consider Azure SQL Data Warehouse for small and medium datasets, where the workload is compute and memory intensive.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Azure SQL Data Warehouse provides CSLA with a datastore that contains pre-aggregated data using column names that make sense to business users and analysts, a restructured schema to simplify data relationships, and consolidated tables. It also keeps historical data separate from the source transaction systems for performance reasons.</a:t>
            </a:r>
            <a:endParaRPr lang="en-US" dirty="0"/>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24756533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7/2/2020 11:34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28</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 Contoso Sports League Association (CSLA) is one of the largest sports franchises.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They run a highly successful e-commerce website that sells merchandise to their legions of sports fans.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This website is built using ASP.NET Core</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Currently hosted in a co-lo.</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They also have a backend website that supports their call center. Call center employees use this admin website to view customer orders. </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They accept payment by credit card, and owing to their high annual volume (in the tens of millions, processing about 50K per day) of transactions, need to ensure that they are PCI DSS Level 1 compliant.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Their website hosts the shopping cart and checkout process</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They defer the credit card authorization and capture responsibilities of the credit card processing to a third-party payment gateway.</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This payment gateway provides a web API that is invoked over TLS from Contoso server side logic.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 call includes the credit card holder data (name, number, etc.) and returns a status indicating a success or failure in authorizing and capturing payment against the credit card. </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When a customer completes a purchase, that customer is emailed a receipt. This email contains the receipt in the body of the email, as well as a PDF attachment.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They have about 10 GB of PDFs that are currently stored on disks available to the web server via a network share (they don’t expect their receipt storage needs to double in less than 10 years).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They currently store their order, customer, and profile data in SQL Server 2014 and are looking to augment their OLTP database with a data warehouse for analytics (updated nightly).</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CSLA manages the order fulfillment process.</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They store the order details in their SQL database, </a:t>
            </a:r>
          </a:p>
          <a:p>
            <a:pPr marL="171450" indent="-171450">
              <a:buFont typeface="Arial" panose="020B0604020202020204" pitchFamily="34" charset="0"/>
              <a:buChar char="•"/>
            </a:pPr>
            <a:r>
              <a:rPr lang="en-US" dirty="0">
                <a:solidFill>
                  <a:schemeClr val="bg1"/>
                </a:solidFill>
                <a:latin typeface="+mn-lt"/>
                <a:cs typeface="Segoe UI" panose="020B0502040204020203" pitchFamily="34" charset="0"/>
              </a:rPr>
              <a:t>Send a message for each order to their inventory management system running the warehouse to perform inventory lookup.</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CSLA experiences a roughly 12-hour window that spans East to West coast business hours, during which they get most of their orders. </a:t>
            </a:r>
          </a:p>
          <a:p>
            <a:pPr marL="628650" lvl="1" indent="-171450">
              <a:buFont typeface="Arial" panose="020B0604020202020204" pitchFamily="34" charset="0"/>
              <a:buChar char="•"/>
            </a:pPr>
            <a:r>
              <a:rPr lang="en-US" dirty="0">
                <a:solidFill>
                  <a:schemeClr val="bg1"/>
                </a:solidFill>
                <a:latin typeface="+mn-lt"/>
                <a:cs typeface="Segoe UI" panose="020B0502040204020203" pitchFamily="34" charset="0"/>
              </a:rPr>
              <a:t>This inventory lookup rarely takes more than a few hours and never more than a day.</a:t>
            </a:r>
          </a:p>
          <a:p>
            <a:pPr marL="171450" indent="-171450">
              <a:buFont typeface="Arial" panose="020B0604020202020204" pitchFamily="34" charset="0"/>
              <a:buChar char="•"/>
            </a:pPr>
            <a:endParaRPr lang="en-US" dirty="0">
              <a:solidFill>
                <a:schemeClr val="bg1"/>
              </a:solidFill>
              <a:latin typeface="+mn-lt"/>
              <a:cs typeface="Segoe UI" panose="020B0502040204020203" pitchFamily="34" charset="0"/>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483618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Manage their server infrastructure, which is becoming a real challenge. Contoso is interested in understanding more about PaaS solutions. </a:t>
            </a:r>
          </a:p>
          <a:p>
            <a:pPr marL="171450" indent="-171450">
              <a:buFont typeface="Arial" panose="020B0604020202020204" pitchFamily="34" charset="0"/>
              <a:buChar char="•"/>
            </a:pPr>
            <a:r>
              <a:rPr lang="en-US" dirty="0"/>
              <a:t>Maintain existing PCI compliance.</a:t>
            </a:r>
          </a:p>
          <a:p>
            <a:pPr marL="171450" indent="-171450">
              <a:buFont typeface="Arial" panose="020B0604020202020204" pitchFamily="34" charset="0"/>
              <a:buChar char="•"/>
            </a:pPr>
            <a:r>
              <a:rPr lang="en-US" dirty="0"/>
              <a:t>Assure data privacy and protection across all aspects of the system; in transit and at rest.</a:t>
            </a:r>
          </a:p>
          <a:p>
            <a:pPr marL="171450" indent="-171450">
              <a:buFont typeface="Arial" panose="020B0604020202020204" pitchFamily="34" charset="0"/>
              <a:buChar char="•"/>
            </a:pPr>
            <a:r>
              <a:rPr lang="en-US" dirty="0"/>
              <a:t>Make architectural decisions that help to minimize engineering around infrastructure in favor of those that deliver core business value.</a:t>
            </a:r>
          </a:p>
          <a:p>
            <a:pPr marL="171450" indent="-171450">
              <a:buFont typeface="Arial" panose="020B0604020202020204" pitchFamily="34" charset="0"/>
              <a:buChar char="•"/>
            </a:pPr>
            <a:r>
              <a:rPr lang="en-US" dirty="0"/>
              <a:t>Ensure that they retain their core functionality, even if the way it is accomplished under the covers might change.</a:t>
            </a:r>
          </a:p>
          <a:p>
            <a:pPr marL="171450" indent="-171450">
              <a:buFont typeface="Arial" panose="020B0604020202020204" pitchFamily="34" charset="0"/>
              <a:buChar char="•"/>
            </a:pPr>
            <a:r>
              <a:rPr lang="en-US" dirty="0"/>
              <a:t>Provide a better solution for the management of usernames and passwords.</a:t>
            </a:r>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Desire an “easy” solution for sending SMS notifications to customers when an order is ready.</a:t>
            </a:r>
          </a:p>
          <a:p>
            <a:pPr marL="171450" indent="-171450">
              <a:buFont typeface="Arial" panose="020B0604020202020204" pitchFamily="34" charset="0"/>
              <a:buChar char="•"/>
            </a:pPr>
            <a:r>
              <a:rPr lang="en-US" dirty="0"/>
              <a:t>Want to be able to scale their offers’ API independently of the website.</a:t>
            </a:r>
          </a:p>
          <a:p>
            <a:pPr marL="171450" indent="-171450">
              <a:buFont typeface="Arial" panose="020B0604020202020204" pitchFamily="34" charset="0"/>
              <a:buChar char="•"/>
            </a:pPr>
            <a:r>
              <a:rPr lang="en-US" dirty="0"/>
              <a:t>Provide a failover mechanism in the event of a regional outage.</a:t>
            </a:r>
          </a:p>
          <a:p>
            <a:pPr marL="171450" indent="-171450">
              <a:buFont typeface="Arial" panose="020B0604020202020204" pitchFamily="34" charset="0"/>
              <a:buChar char="•"/>
            </a:pPr>
            <a:r>
              <a:rPr lang="en-US" dirty="0"/>
              <a:t>A data warehouse for analyzing their transaction history.</a:t>
            </a:r>
          </a:p>
          <a:p>
            <a:pPr marL="171450" indent="-171450">
              <a:buFont typeface="Arial" panose="020B0604020202020204" pitchFamily="34" charset="0"/>
              <a:buChar char="•"/>
            </a:pPr>
            <a:r>
              <a:rPr lang="en-US" dirty="0"/>
              <a:t>Automated deployments of their application code</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764730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It is not clear to us from the Azure Trust Center just how Azure helps our solution become PCI compliant. </a:t>
            </a:r>
          </a:p>
          <a:p>
            <a:pPr marL="171450" indent="-171450">
              <a:buFont typeface="Arial" panose="020B0604020202020204" pitchFamily="34" charset="0"/>
              <a:buChar char="•"/>
            </a:pPr>
            <a:r>
              <a:rPr lang="en-US" dirty="0"/>
              <a:t>Can we provide a solution that scales to meet our public demand, but is also secure for use by our call center and warehouse?</a:t>
            </a:r>
          </a:p>
          <a:p>
            <a:pPr marL="171450" indent="-171450">
              <a:buFont typeface="Arial" panose="020B0604020202020204" pitchFamily="34" charset="0"/>
              <a:buChar char="•"/>
            </a:pPr>
            <a:r>
              <a:rPr lang="en-US" dirty="0"/>
              <a:t>Our PCI compliance requires us to have a quarterly audit and to conduct occasional penetration tests. Is this supported by Azure?</a:t>
            </a:r>
          </a:p>
          <a:p>
            <a:pPr marL="171450" indent="-171450">
              <a:buFont typeface="Arial" panose="020B0604020202020204" pitchFamily="34" charset="0"/>
              <a:buChar char="•"/>
            </a:pPr>
            <a:r>
              <a:rPr lang="en-US" dirty="0"/>
              <a:t>Can we audit the Azure data center?</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In the past, we have relied on SOASTA CloudTest to design and execute at scale our web load tests. In moving to Azure, are we still able to leverage CloudTest? </a:t>
            </a:r>
          </a:p>
          <a:p>
            <a:pPr marL="171450" indent="-171450">
              <a:buFont typeface="Arial" panose="020B0604020202020204" pitchFamily="34" charset="0"/>
              <a:buChar char="•"/>
            </a:pPr>
            <a:r>
              <a:rPr lang="en-US" dirty="0"/>
              <a:t>Our previous infrastructure did not have great performance monitoring of our websites, what options would you recommend we investigate that would work with our Web Apps in Azure?</a:t>
            </a:r>
          </a:p>
          <a:p>
            <a:pPr marL="171450" indent="-171450">
              <a:buFont typeface="Arial" panose="020B0604020202020204" pitchFamily="34" charset="0"/>
              <a:buChar char="•"/>
            </a:pPr>
            <a:r>
              <a:rPr lang="en-US" dirty="0"/>
              <a:t>We’ve heard that Azure’s data warehouse can be paused? Does that mean we must store all our data in Azure Storage first before we can pause the instances and risk losing our data?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know it's possible to use Azure SQL Database as our data warehouse. What should we consider when deciding between this and </a:t>
            </a:r>
            <a:r>
              <a:rPr lang="en-US" sz="1200" b="0" kern="1200" dirty="0">
                <a:solidFill>
                  <a:schemeClr val="tx1"/>
                </a:solidFill>
                <a:effectLst/>
                <a:latin typeface="+mn-lt"/>
                <a:ea typeface="+mn-ea"/>
                <a:cs typeface="+mn-cs"/>
              </a:rPr>
              <a:t>Azure Synapse Analytics</a:t>
            </a:r>
            <a:r>
              <a:rPr lang="en-US" dirty="0"/>
              <a:t>?</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7860306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image" Target="../media/image5.emf"/><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8" Type="http://schemas.openxmlformats.org/officeDocument/2006/relationships/image" Target="../media/image33.png"/><Relationship Id="rId3" Type="http://schemas.openxmlformats.org/officeDocument/2006/relationships/image" Target="../media/image28.png"/><Relationship Id="rId7" Type="http://schemas.openxmlformats.org/officeDocument/2006/relationships/image" Target="../media/image32.png"/><Relationship Id="rId2" Type="http://schemas.openxmlformats.org/officeDocument/2006/relationships/notesSlide" Target="../notesSlides/notesSlide24.xml"/><Relationship Id="rId1" Type="http://schemas.openxmlformats.org/officeDocument/2006/relationships/slideLayout" Target="../slideLayouts/slideLayout15.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 Id="rId9" Type="http://schemas.openxmlformats.org/officeDocument/2006/relationships/image" Target="../media/image34.sv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svg"/><Relationship Id="rId2" Type="http://schemas.openxmlformats.org/officeDocument/2006/relationships/notesSlide" Target="../notesSlides/notesSlide25.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38.svg"/><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image" Target="../media/image37.png"/><Relationship Id="rId5" Type="http://schemas.openxmlformats.org/officeDocument/2006/relationships/image" Target="../media/image36.sv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sv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14.png"/><Relationship Id="rId5" Type="http://schemas.openxmlformats.org/officeDocument/2006/relationships/image" Target="../media/image13.sv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8112698" cy="899336"/>
          </a:xfrm>
        </p:spPr>
        <p:txBody>
          <a:bodyPr/>
          <a:lstStyle/>
          <a:p>
            <a:r>
              <a:rPr lang="en-US" dirty="0"/>
              <a:t>Modern cloud apps</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r>
              <a:rPr lang="en-US" dirty="0"/>
              <a:t>Speaker name</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4" name="Picture 3" descr="This is a diagram of a common architecture for this type of scenario, from which you can draw inspiration. You will find this diagram within the Whiteboard Design Session Student Guide.">
            <a:extLst>
              <a:ext uri="{FF2B5EF4-FFF2-40B4-BE49-F238E27FC236}">
                <a16:creationId xmlns:a16="http://schemas.microsoft.com/office/drawing/2014/main" id="{473B19FE-845C-421E-A329-8920071A7C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1562" y="996687"/>
            <a:ext cx="8928875" cy="570360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 </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949515953"/>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10-minute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b="1"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the preferred solution for the case study.</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851315" cy="5440223"/>
          </a:xfrm>
        </p:spPr>
        <p:txBody>
          <a:bodyPr>
            <a:normAutofit fontScale="92500" lnSpcReduction="10000"/>
          </a:bodyPr>
          <a:lstStyle/>
          <a:p>
            <a:r>
              <a:rPr lang="en-US" sz="3600" dirty="0"/>
              <a:t>Miles Strom, CEO of Contoso Sports League Association</a:t>
            </a:r>
          </a:p>
          <a:p>
            <a:endParaRPr lang="en-US" sz="3600" dirty="0"/>
          </a:p>
          <a:p>
            <a:r>
              <a:rPr lang="en-US" sz="3600" dirty="0"/>
              <a:t>Primary audience is business and technology decision makers</a:t>
            </a:r>
          </a:p>
          <a:p>
            <a:endParaRPr lang="en-US" sz="3600" dirty="0"/>
          </a:p>
          <a:p>
            <a:r>
              <a:rPr lang="en-US" sz="3600" dirty="0"/>
              <a:t>Usually talk to Infrastructure Managers who report to the CIO, or to application sponsors (like a VP LOB, CMO) or to those that represent the Business Unit IT or developers that report to application sponsors</a:t>
            </a:r>
          </a:p>
        </p:txBody>
      </p:sp>
      <p:pic>
        <p:nvPicPr>
          <p:cNvPr id="4" name="Picture 3" descr="Round-table discussion icon" title="Round-table discussion icon">
            <a:extLst>
              <a:ext uri="{FF2B5EF4-FFF2-40B4-BE49-F238E27FC236}">
                <a16:creationId xmlns:a16="http://schemas.microsoft.com/office/drawing/2014/main" id="{85758ABC-02F4-47F7-87C9-16D841341BF6}"/>
              </a:ext>
            </a:extLst>
          </p:cNvPr>
          <p:cNvPicPr>
            <a:picLocks noChangeAspect="1"/>
          </p:cNvPicPr>
          <p:nvPr/>
        </p:nvPicPr>
        <p:blipFill>
          <a:blip r:embed="rId3"/>
          <a:stretch>
            <a:fillRect/>
          </a:stretch>
        </p:blipFill>
        <p:spPr>
          <a:xfrm>
            <a:off x="9509760" y="1189176"/>
            <a:ext cx="2412698" cy="2425397"/>
          </a:xfrm>
          <a:prstGeom prst="rect">
            <a:avLst/>
          </a:prstGeom>
        </p:spPr>
      </p:pic>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pic>
        <p:nvPicPr>
          <p:cNvPr id="3" name="Picture 2" descr="Preferred solution diagram&#10;&#10;Diagram of the preferred solution. From a high-level, web apps hosting the e-commerce and call center websites access APIs hosted in API Apps, all hosted within an App Service Environment to enable secure communication. Access to call center website available through VPN connection only.">
            <a:extLst>
              <a:ext uri="{FF2B5EF4-FFF2-40B4-BE49-F238E27FC236}">
                <a16:creationId xmlns:a16="http://schemas.microsoft.com/office/drawing/2014/main" id="{4E6D2F48-9FE4-F542-8C79-4687A0BF93A0}"/>
              </a:ext>
            </a:extLst>
          </p:cNvPr>
          <p:cNvPicPr>
            <a:picLocks noChangeAspect="1"/>
          </p:cNvPicPr>
          <p:nvPr/>
        </p:nvPicPr>
        <p:blipFill>
          <a:blip r:embed="rId3"/>
          <a:stretch>
            <a:fillRect/>
          </a:stretch>
        </p:blipFill>
        <p:spPr>
          <a:xfrm>
            <a:off x="675979" y="1065079"/>
            <a:ext cx="10840041" cy="5668824"/>
          </a:xfrm>
          <a:prstGeom prst="rect">
            <a:avLst/>
          </a:prstGeom>
        </p:spPr>
      </p:pic>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60015"/>
            <a:ext cx="11655840" cy="899665"/>
          </a:xfrm>
        </p:spPr>
        <p:txBody>
          <a:bodyPr>
            <a:normAutofit fontScale="90000"/>
          </a:bodyPr>
          <a:lstStyle/>
          <a:p>
            <a:r>
              <a:rPr lang="en-US" sz="4900" dirty="0">
                <a:solidFill>
                  <a:schemeClr val="tx1"/>
                </a:solidFill>
                <a:cs typeface="Segoe UI" panose="020B0502040204020203" pitchFamily="34" charset="0"/>
              </a:rPr>
              <a:t>Preferred solution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058316" cy="945832"/>
          </a:xfrm>
        </p:spPr>
        <p:txBody>
          <a:bodyPr>
            <a:noAutofit/>
          </a:bodyPr>
          <a:lstStyle/>
          <a:p>
            <a:pPr marL="0" indent="0">
              <a:buNone/>
            </a:pPr>
            <a:r>
              <a:rPr lang="en-US" sz="3600" dirty="0">
                <a:solidFill>
                  <a:schemeClr val="tx1"/>
                </a:solidFill>
                <a:latin typeface="+mj-lt"/>
              </a:rPr>
              <a:t>Order fulfillment</a:t>
            </a:r>
          </a:p>
        </p:txBody>
      </p:sp>
      <p:pic>
        <p:nvPicPr>
          <p:cNvPr id="7" name="Picture 6" descr="A functional architecture is show as a flow moving from Left to right.  Starting on the left a customer making a purchase on the E-commerce Website.  An arrow is pointing from Customer/Cardholder to  E-commerce website. An Arrow pointing from E-commerce website to third party payment gateway.&#10;Another arrow is point from the E-commerce website to Azure Queues which are used for handling new purchase messages.  An arrow pointing from Azure Queues to Inventory App Inventory The application monitors the queue to trigger inventory lookups.">
            <a:extLst>
              <a:ext uri="{FF2B5EF4-FFF2-40B4-BE49-F238E27FC236}">
                <a16:creationId xmlns:a16="http://schemas.microsoft.com/office/drawing/2014/main" id="{CC68CD14-0CEC-4D97-A8F7-0A2351849F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058" y="1189177"/>
            <a:ext cx="11412701" cy="5151566"/>
          </a:xfrm>
          <a:prstGeom prst="rect">
            <a:avLst/>
          </a:prstGeom>
        </p:spPr>
      </p:pic>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9369839" cy="5379313"/>
          </a:xfrm>
        </p:spPr>
        <p:txBody>
          <a:bodyPr>
            <a:normAutofit/>
          </a:bodyPr>
          <a:lstStyle/>
          <a:p>
            <a:pPr marL="0" indent="0">
              <a:buNone/>
            </a:pPr>
            <a:r>
              <a:rPr lang="en-US" sz="3600" dirty="0">
                <a:solidFill>
                  <a:schemeClr val="tx1"/>
                </a:solidFill>
                <a:latin typeface="+mj-lt"/>
              </a:rPr>
              <a:t>Notifications</a:t>
            </a:r>
          </a:p>
          <a:p>
            <a:endParaRPr lang="en-US" sz="3600" dirty="0">
              <a:solidFill>
                <a:schemeClr val="tx1"/>
              </a:solidFill>
            </a:endParaRPr>
          </a:p>
          <a:p>
            <a:r>
              <a:rPr lang="en-US" sz="3600" dirty="0">
                <a:solidFill>
                  <a:schemeClr val="tx1"/>
                </a:solidFill>
              </a:rPr>
              <a:t>Use Logic App</a:t>
            </a:r>
          </a:p>
          <a:p>
            <a:endParaRPr lang="en-US" sz="3600" dirty="0">
              <a:solidFill>
                <a:schemeClr val="tx1"/>
              </a:solidFill>
            </a:endParaRPr>
          </a:p>
          <a:p>
            <a:r>
              <a:rPr lang="en-US" sz="3600" dirty="0">
                <a:solidFill>
                  <a:schemeClr val="tx1"/>
                </a:solidFill>
              </a:rPr>
              <a:t>Frequency trigger executes stored procedure</a:t>
            </a:r>
          </a:p>
          <a:p>
            <a:endParaRPr lang="en-US" sz="3600" dirty="0">
              <a:solidFill>
                <a:schemeClr val="tx1"/>
              </a:solidFill>
            </a:endParaRPr>
          </a:p>
          <a:p>
            <a:r>
              <a:rPr lang="en-US" sz="3600" dirty="0">
                <a:solidFill>
                  <a:schemeClr val="tx1"/>
                </a:solidFill>
              </a:rPr>
              <a:t>Twilio connector action to send SMS message</a:t>
            </a:r>
          </a:p>
        </p:txBody>
      </p:sp>
      <p:pic>
        <p:nvPicPr>
          <p:cNvPr id="7" name="Picture 6" descr="Azure Logic App icon">
            <a:extLst>
              <a:ext uri="{FF2B5EF4-FFF2-40B4-BE49-F238E27FC236}">
                <a16:creationId xmlns:a16="http://schemas.microsoft.com/office/drawing/2014/main" id="{D23385DA-8DF2-4429-85CB-4A6F566C4C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5792" y="424824"/>
            <a:ext cx="2743438" cy="2743438"/>
          </a:xfrm>
          <a:prstGeom prst="rect">
            <a:avLst/>
          </a:prstGeom>
        </p:spPr>
      </p:pic>
    </p:spTree>
    <p:extLst>
      <p:ext uri="{BB962C8B-B14F-4D97-AF65-F5344CB8AC3E}">
        <p14:creationId xmlns:p14="http://schemas.microsoft.com/office/powerpoint/2010/main" val="2073441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9417200" cy="5379312"/>
          </a:xfrm>
        </p:spPr>
        <p:txBody>
          <a:bodyPr>
            <a:normAutofit/>
          </a:bodyPr>
          <a:lstStyle/>
          <a:p>
            <a:pPr marL="0" indent="0">
              <a:buNone/>
            </a:pPr>
            <a:r>
              <a:rPr lang="en-US" sz="3600" dirty="0">
                <a:solidFill>
                  <a:schemeClr val="tx1"/>
                </a:solidFill>
                <a:latin typeface="+mj-lt"/>
              </a:rPr>
              <a:t>Offers Service</a:t>
            </a:r>
          </a:p>
          <a:p>
            <a:endParaRPr lang="en-US" sz="3600" dirty="0">
              <a:solidFill>
                <a:schemeClr val="tx1"/>
              </a:solidFill>
            </a:endParaRPr>
          </a:p>
          <a:p>
            <a:r>
              <a:rPr lang="en-US" sz="3600" dirty="0">
                <a:solidFill>
                  <a:schemeClr val="tx1"/>
                </a:solidFill>
                <a:latin typeface="+mj-lt"/>
              </a:rPr>
              <a:t>Migrate to Azure App Service API App</a:t>
            </a:r>
          </a:p>
          <a:p>
            <a:endParaRPr lang="en-US" sz="3600" dirty="0">
              <a:solidFill>
                <a:schemeClr val="tx1"/>
              </a:solidFill>
            </a:endParaRPr>
          </a:p>
          <a:p>
            <a:r>
              <a:rPr lang="en-US" sz="3600" dirty="0">
                <a:solidFill>
                  <a:schemeClr val="tx1"/>
                </a:solidFill>
                <a:latin typeface="+mj-lt"/>
              </a:rPr>
              <a:t>Enable CORS</a:t>
            </a:r>
          </a:p>
          <a:p>
            <a:endParaRPr lang="en-US" sz="3600" dirty="0">
              <a:solidFill>
                <a:schemeClr val="tx1"/>
              </a:solidFill>
            </a:endParaRPr>
          </a:p>
          <a:p>
            <a:r>
              <a:rPr lang="en-US" sz="3600" dirty="0">
                <a:solidFill>
                  <a:schemeClr val="tx1"/>
                </a:solidFill>
              </a:rPr>
              <a:t>Consider API Management</a:t>
            </a:r>
            <a:endParaRPr lang="en-US" sz="3600" dirty="0">
              <a:solidFill>
                <a:schemeClr val="tx1"/>
              </a:solidFill>
              <a:latin typeface="+mj-lt"/>
            </a:endParaRPr>
          </a:p>
        </p:txBody>
      </p:sp>
      <p:pic>
        <p:nvPicPr>
          <p:cNvPr id="8" name="Picture 7" descr="Azure App Service API App and API Management icons">
            <a:extLst>
              <a:ext uri="{FF2B5EF4-FFF2-40B4-BE49-F238E27FC236}">
                <a16:creationId xmlns:a16="http://schemas.microsoft.com/office/drawing/2014/main" id="{D5FC9737-E0CE-41D0-9B52-A7ABB871AC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6396" y="935520"/>
            <a:ext cx="2743438" cy="4986960"/>
          </a:xfrm>
          <a:prstGeom prst="rect">
            <a:avLst/>
          </a:prstGeom>
        </p:spPr>
      </p:pic>
    </p:spTree>
    <p:extLst>
      <p:ext uri="{BB962C8B-B14F-4D97-AF65-F5344CB8AC3E}">
        <p14:creationId xmlns:p14="http://schemas.microsoft.com/office/powerpoint/2010/main" val="4491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1" y="287518"/>
            <a:ext cx="11655840" cy="899665"/>
          </a:xfrm>
        </p:spPr>
        <p:txBody>
          <a:bodyPr>
            <a:normAutofit fontScale="90000"/>
          </a:bodyPr>
          <a:lstStyle/>
          <a:p>
            <a:r>
              <a:rPr lang="en-US" sz="4900" dirty="0">
                <a:solidFill>
                  <a:schemeClr val="tx1"/>
                </a:solidFill>
                <a:cs typeface="Segoe UI" panose="020B0502040204020203" pitchFamily="34" charset="0"/>
              </a:rPr>
              <a:t>Preferred solution - 5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7107676" cy="899665"/>
          </a:xfrm>
        </p:spPr>
        <p:txBody>
          <a:bodyPr>
            <a:normAutofit/>
          </a:bodyPr>
          <a:lstStyle/>
          <a:p>
            <a:pPr marL="0" indent="0">
              <a:buNone/>
            </a:pPr>
            <a:r>
              <a:rPr lang="en-US" sz="3600" dirty="0">
                <a:solidFill>
                  <a:schemeClr val="tx1"/>
                </a:solidFill>
                <a:latin typeface="+mj-lt"/>
              </a:rPr>
              <a:t>Geo-resiliency</a:t>
            </a:r>
          </a:p>
        </p:txBody>
      </p:sp>
      <p:pic>
        <p:nvPicPr>
          <p:cNvPr id="6" name="Picture 5" descr="&#10;A functional architecture diagram is shown with two Azure Regions: Primary and Secondary.  The two regions contain the Azure SQL Databases which are configured as a Azure SQL Database Failover Group.  An arrow connects the two sites showing Active Geo-relication of the Databases.">
            <a:extLst>
              <a:ext uri="{FF2B5EF4-FFF2-40B4-BE49-F238E27FC236}">
                <a16:creationId xmlns:a16="http://schemas.microsoft.com/office/drawing/2014/main" id="{CD5D77F9-26CB-4244-A9C6-767A5C039E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6267" y="1832065"/>
            <a:ext cx="11717528" cy="5785605"/>
          </a:xfrm>
          <a:prstGeom prst="rect">
            <a:avLst/>
          </a:prstGeom>
        </p:spPr>
      </p:pic>
    </p:spTree>
    <p:extLst>
      <p:ext uri="{BB962C8B-B14F-4D97-AF65-F5344CB8AC3E}">
        <p14:creationId xmlns:p14="http://schemas.microsoft.com/office/powerpoint/2010/main" val="1345490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197546"/>
            <a:ext cx="11584795" cy="4727448"/>
          </a:xfrm>
          <a:prstGeom prst="rect">
            <a:avLst/>
          </a:prstGeom>
          <a:noFill/>
        </p:spPr>
        <p:txBody>
          <a:bodyPr wrap="square" lIns="182880" tIns="146304" rIns="182880" bIns="146304" rtlCol="0">
            <a:spAutoFit/>
          </a:bodyPr>
          <a:lstStyle/>
          <a:p>
            <a:r>
              <a:rPr lang="en-US" sz="2400" dirty="0"/>
              <a:t>In the whiteboard design session, you will work in groups to design a solution to modernize CSLA's e-commerce and back-end services while maintaining existing PCI compliance. To ensure compliance, you will ensure data privacy and protection across all aspects of the system, in transit and at rest. The goal is to use Azure PaaS services for the public-facing and back-end websites, while providing a way for the on-premises components to securely communicate with these services. You will also design fault-tolerance and a regional failover plan of the Azure components.</a:t>
            </a:r>
          </a:p>
          <a:p>
            <a:endParaRPr lang="en-US" sz="2400" dirty="0"/>
          </a:p>
          <a:p>
            <a:r>
              <a:rPr lang="en-US" sz="2400" dirty="0"/>
              <a:t>By the end of this whiteboard design session, you will have a better understanding of how to modernize a legacy web app by retargeting it for the cloud, taking advantage of the many services Azure provides to enhance functionality and secure your solution's components by following best practices for PCI compliance and security.</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080" y="148868"/>
            <a:ext cx="11655840" cy="899665"/>
          </a:xfrm>
        </p:spPr>
        <p:txBody>
          <a:bodyPr>
            <a:normAutofit fontScale="90000"/>
          </a:bodyPr>
          <a:lstStyle/>
          <a:p>
            <a:r>
              <a:rPr lang="en-US" sz="4900" dirty="0">
                <a:solidFill>
                  <a:schemeClr val="tx1"/>
                </a:solidFill>
                <a:cs typeface="Segoe UI" panose="020B0502040204020203" pitchFamily="34" charset="0"/>
              </a:rPr>
              <a:t>Preferred solution - 6</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5413707" y="218193"/>
            <a:ext cx="7107676" cy="899665"/>
          </a:xfrm>
        </p:spPr>
        <p:txBody>
          <a:bodyPr>
            <a:normAutofit/>
          </a:bodyPr>
          <a:lstStyle/>
          <a:p>
            <a:pPr marL="0" indent="0">
              <a:buNone/>
            </a:pPr>
            <a:r>
              <a:rPr lang="en-US" sz="3600" dirty="0">
                <a:solidFill>
                  <a:schemeClr val="tx1"/>
                </a:solidFill>
                <a:latin typeface="+mj-lt"/>
              </a:rPr>
              <a:t>Geo-resiliency for apps</a:t>
            </a:r>
          </a:p>
        </p:txBody>
      </p:sp>
      <p:pic>
        <p:nvPicPr>
          <p:cNvPr id="4" name="Picture 3" descr="All internet traffic is routed through Traffic Manager, which will send traffic to a secondary region if the primary region is out">
            <a:extLst>
              <a:ext uri="{FF2B5EF4-FFF2-40B4-BE49-F238E27FC236}">
                <a16:creationId xmlns:a16="http://schemas.microsoft.com/office/drawing/2014/main" id="{784261A7-5331-4E26-B5E6-EECB6B852ACB}"/>
              </a:ext>
            </a:extLst>
          </p:cNvPr>
          <p:cNvPicPr>
            <a:picLocks noChangeAspect="1"/>
          </p:cNvPicPr>
          <p:nvPr/>
        </p:nvPicPr>
        <p:blipFill>
          <a:blip r:embed="rId3"/>
          <a:stretch>
            <a:fillRect/>
          </a:stretch>
        </p:blipFill>
        <p:spPr>
          <a:xfrm>
            <a:off x="1166446" y="883838"/>
            <a:ext cx="9736015" cy="5888376"/>
          </a:xfrm>
          <a:prstGeom prst="rect">
            <a:avLst/>
          </a:prstGeom>
        </p:spPr>
      </p:pic>
    </p:spTree>
    <p:extLst>
      <p:ext uri="{BB962C8B-B14F-4D97-AF65-F5344CB8AC3E}">
        <p14:creationId xmlns:p14="http://schemas.microsoft.com/office/powerpoint/2010/main" val="1319985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- 7</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8874759" cy="5379312"/>
          </a:xfrm>
        </p:spPr>
        <p:txBody>
          <a:bodyPr>
            <a:normAutofit lnSpcReduction="10000"/>
          </a:bodyPr>
          <a:lstStyle/>
          <a:p>
            <a:pPr marL="0" indent="0">
              <a:buNone/>
            </a:pPr>
            <a:r>
              <a:rPr lang="en-US" sz="3600" dirty="0">
                <a:solidFill>
                  <a:schemeClr val="tx1"/>
                </a:solidFill>
                <a:latin typeface="+mj-lt"/>
              </a:rPr>
              <a:t>Access control</a:t>
            </a:r>
          </a:p>
          <a:p>
            <a:endParaRPr lang="en-US" sz="3600" dirty="0">
              <a:solidFill>
                <a:schemeClr val="tx1"/>
              </a:solidFill>
            </a:endParaRPr>
          </a:p>
          <a:p>
            <a:r>
              <a:rPr lang="en-US" sz="3600" dirty="0">
                <a:solidFill>
                  <a:schemeClr val="tx1"/>
                </a:solidFill>
                <a:latin typeface="+mj-lt"/>
              </a:rPr>
              <a:t>Use Azure Active Directory</a:t>
            </a:r>
          </a:p>
          <a:p>
            <a:endParaRPr lang="en-US" sz="3600" dirty="0">
              <a:solidFill>
                <a:schemeClr val="tx1"/>
              </a:solidFill>
            </a:endParaRPr>
          </a:p>
          <a:p>
            <a:r>
              <a:rPr lang="en-US" sz="3600" dirty="0">
                <a:solidFill>
                  <a:schemeClr val="tx1"/>
                </a:solidFill>
                <a:latin typeface="+mj-lt"/>
              </a:rPr>
              <a:t>Customize Branding</a:t>
            </a:r>
          </a:p>
          <a:p>
            <a:endParaRPr lang="en-US" sz="3600" dirty="0">
              <a:solidFill>
                <a:schemeClr val="tx1"/>
              </a:solidFill>
            </a:endParaRPr>
          </a:p>
          <a:p>
            <a:r>
              <a:rPr lang="en-US" sz="3600" dirty="0">
                <a:solidFill>
                  <a:schemeClr val="tx1"/>
                </a:solidFill>
                <a:latin typeface="+mj-lt"/>
              </a:rPr>
              <a:t>AAD Reports</a:t>
            </a:r>
          </a:p>
          <a:p>
            <a:endParaRPr lang="en-US" sz="3600" dirty="0">
              <a:solidFill>
                <a:schemeClr val="tx1"/>
              </a:solidFill>
            </a:endParaRPr>
          </a:p>
          <a:p>
            <a:r>
              <a:rPr lang="en-US" sz="3600" dirty="0">
                <a:solidFill>
                  <a:schemeClr val="tx1"/>
                </a:solidFill>
                <a:latin typeface="+mj-lt"/>
              </a:rPr>
              <a:t>Apply to Call Center Website</a:t>
            </a:r>
          </a:p>
        </p:txBody>
      </p:sp>
      <p:pic>
        <p:nvPicPr>
          <p:cNvPr id="7" name="Picture 6" descr="Azure Active Directory icon and Contoso website">
            <a:extLst>
              <a:ext uri="{FF2B5EF4-FFF2-40B4-BE49-F238E27FC236}">
                <a16:creationId xmlns:a16="http://schemas.microsoft.com/office/drawing/2014/main" id="{B1BD4D38-5D43-4764-8274-0238388155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9966" y="737382"/>
            <a:ext cx="3145809" cy="5383235"/>
          </a:xfrm>
          <a:prstGeom prst="rect">
            <a:avLst/>
          </a:prstGeom>
        </p:spPr>
      </p:pic>
    </p:spTree>
    <p:extLst>
      <p:ext uri="{BB962C8B-B14F-4D97-AF65-F5344CB8AC3E}">
        <p14:creationId xmlns:p14="http://schemas.microsoft.com/office/powerpoint/2010/main" val="309692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- 8</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1" y="1189177"/>
            <a:ext cx="8207786" cy="5379312"/>
          </a:xfrm>
        </p:spPr>
        <p:txBody>
          <a:bodyPr>
            <a:normAutofit fontScale="92500" lnSpcReduction="10000"/>
          </a:bodyPr>
          <a:lstStyle/>
          <a:p>
            <a:pPr marL="0" indent="0">
              <a:buNone/>
            </a:pPr>
            <a:r>
              <a:rPr lang="en-US" sz="3600" dirty="0">
                <a:solidFill>
                  <a:schemeClr val="tx1"/>
                </a:solidFill>
                <a:latin typeface="+mj-lt"/>
              </a:rPr>
              <a:t>Achieving PCI Compliance</a:t>
            </a:r>
          </a:p>
          <a:p>
            <a:endParaRPr lang="en-US" sz="3600" i="1" dirty="0">
              <a:solidFill>
                <a:schemeClr val="tx1"/>
              </a:solidFill>
              <a:cs typeface="Segoe UI Semilight" panose="020B0402040204020203" pitchFamily="34" charset="0"/>
            </a:endParaRPr>
          </a:p>
          <a:p>
            <a:r>
              <a:rPr lang="en-US" sz="3600" dirty="0">
                <a:solidFill>
                  <a:schemeClr val="tx1"/>
                </a:solidFill>
                <a:latin typeface="Segoe UI Semilight" panose="020B0402040204020203" pitchFamily="34" charset="0"/>
                <a:cs typeface="Segoe UI Semilight" panose="020B0402040204020203" pitchFamily="34" charset="0"/>
              </a:rPr>
              <a:t>Web Apps certified for PCI Compliance</a:t>
            </a:r>
          </a:p>
          <a:p>
            <a:endParaRPr lang="en-US" sz="3600" dirty="0">
              <a:solidFill>
                <a:schemeClr val="tx1"/>
              </a:solidFill>
              <a:latin typeface="Segoe UI Semilight" panose="020B0402040204020203" pitchFamily="34" charset="0"/>
              <a:cs typeface="Segoe UI Semilight" panose="020B0402040204020203" pitchFamily="34" charset="0"/>
            </a:endParaRPr>
          </a:p>
          <a:p>
            <a:r>
              <a:rPr lang="en-US" sz="3600" dirty="0">
                <a:solidFill>
                  <a:schemeClr val="tx1"/>
                </a:solidFill>
                <a:latin typeface="Segoe UI Semilight" panose="020B0402040204020203" pitchFamily="34" charset="0"/>
                <a:cs typeface="Segoe UI Semilight" panose="020B0402040204020203" pitchFamily="34" charset="0"/>
              </a:rPr>
              <a:t>Restrict outbound traffic using Network Security Groups</a:t>
            </a:r>
          </a:p>
          <a:p>
            <a:endParaRPr lang="en-US" sz="3600" dirty="0">
              <a:solidFill>
                <a:schemeClr val="tx1"/>
              </a:solidFill>
              <a:latin typeface="Segoe UI Semilight" panose="020B0402040204020203" pitchFamily="34" charset="0"/>
              <a:cs typeface="Segoe UI Semilight" panose="020B0402040204020203" pitchFamily="34" charset="0"/>
            </a:endParaRPr>
          </a:p>
          <a:p>
            <a:r>
              <a:rPr lang="en-US" sz="3600" dirty="0">
                <a:solidFill>
                  <a:schemeClr val="tx1"/>
                </a:solidFill>
                <a:latin typeface="Segoe UI Semilight" panose="020B0402040204020203" pitchFamily="34" charset="0"/>
                <a:cs typeface="Segoe UI Semilight" panose="020B0402040204020203" pitchFamily="34" charset="0"/>
              </a:rPr>
              <a:t>Use Application Service Environment</a:t>
            </a:r>
          </a:p>
          <a:p>
            <a:endParaRPr lang="en-US" sz="3600" dirty="0">
              <a:solidFill>
                <a:schemeClr val="tx1"/>
              </a:solidFill>
              <a:latin typeface="Segoe UI Semilight" panose="020B0402040204020203" pitchFamily="34" charset="0"/>
              <a:cs typeface="Segoe UI Semilight" panose="020B0402040204020203" pitchFamily="34" charset="0"/>
            </a:endParaRPr>
          </a:p>
          <a:p>
            <a:r>
              <a:rPr lang="en-US" sz="3600" dirty="0">
                <a:solidFill>
                  <a:schemeClr val="tx1"/>
                </a:solidFill>
                <a:latin typeface="Segoe UI Semilight" panose="020B0402040204020203" pitchFamily="34" charset="0"/>
                <a:cs typeface="Segoe UI Semilight" panose="020B0402040204020203" pitchFamily="34" charset="0"/>
              </a:rPr>
              <a:t>Antivirus handled by Azure</a:t>
            </a:r>
          </a:p>
        </p:txBody>
      </p:sp>
      <p:pic>
        <p:nvPicPr>
          <p:cNvPr id="7" name="Picture 6" descr="Subnet Restricted by NSG diagram. The Subnet Restricted by NSG diagram includes App Service Environment, App Service, and Api App icons.">
            <a:extLst>
              <a:ext uri="{FF2B5EF4-FFF2-40B4-BE49-F238E27FC236}">
                <a16:creationId xmlns:a16="http://schemas.microsoft.com/office/drawing/2014/main" id="{0D4D65EA-BDBE-4DEC-B168-941B0160DC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8661" y="804885"/>
            <a:ext cx="3164098" cy="4743099"/>
          </a:xfrm>
          <a:prstGeom prst="rect">
            <a:avLst/>
          </a:prstGeom>
        </p:spPr>
      </p:pic>
      <p:sp>
        <p:nvSpPr>
          <p:cNvPr id="16" name="TextBox 15">
            <a:extLst>
              <a:ext uri="{FF2B5EF4-FFF2-40B4-BE49-F238E27FC236}">
                <a16:creationId xmlns:a16="http://schemas.microsoft.com/office/drawing/2014/main" id="{9694D21D-670B-4CBA-A15F-2399F97B79EB}"/>
              </a:ext>
            </a:extLst>
          </p:cNvPr>
          <p:cNvSpPr txBox="1"/>
          <p:nvPr/>
        </p:nvSpPr>
        <p:spPr>
          <a:xfrm>
            <a:off x="8993137" y="5547984"/>
            <a:ext cx="2754923" cy="1037207"/>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Subnet</a:t>
            </a:r>
          </a:p>
          <a:p>
            <a:pPr>
              <a:lnSpc>
                <a:spcPct val="90000"/>
              </a:lnSpc>
              <a:spcAft>
                <a:spcPts val="600"/>
              </a:spcAft>
            </a:pPr>
            <a:r>
              <a:rPr lang="en-US" sz="2400" dirty="0">
                <a:gradFill>
                  <a:gsLst>
                    <a:gs pos="2917">
                      <a:schemeClr val="tx1"/>
                    </a:gs>
                    <a:gs pos="30000">
                      <a:schemeClr val="tx1"/>
                    </a:gs>
                  </a:gsLst>
                  <a:lin ang="5400000" scaled="0"/>
                </a:gradFill>
              </a:rPr>
              <a:t>Restricted by NSG</a:t>
            </a:r>
          </a:p>
        </p:txBody>
      </p:sp>
    </p:spTree>
    <p:extLst>
      <p:ext uri="{BB962C8B-B14F-4D97-AF65-F5344CB8AC3E}">
        <p14:creationId xmlns:p14="http://schemas.microsoft.com/office/powerpoint/2010/main" val="2381484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a:t>
            </a:r>
            <a:r>
              <a:rPr lang="en-US" dirty="0">
                <a:solidFill>
                  <a:schemeClr val="tx1"/>
                </a:solidFill>
                <a:latin typeface="Segoe UI" panose="020B0502040204020203" pitchFamily="34" charset="0"/>
              </a:rPr>
              <a:t> - 9</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899665"/>
          </a:xfrm>
        </p:spPr>
        <p:txBody>
          <a:bodyPr>
            <a:noAutofit/>
          </a:bodyPr>
          <a:lstStyle/>
          <a:p>
            <a:pPr marL="0" indent="0">
              <a:buNone/>
            </a:pPr>
            <a:r>
              <a:rPr lang="en-US" sz="3600" dirty="0">
                <a:solidFill>
                  <a:schemeClr val="tx1"/>
                </a:solidFill>
                <a:latin typeface="+mj-lt"/>
              </a:rPr>
              <a:t>Data Warehouse</a:t>
            </a:r>
          </a:p>
        </p:txBody>
      </p:sp>
      <p:pic>
        <p:nvPicPr>
          <p:cNvPr id="7" name="Picture 6" descr="Diagram of the Data Warehouse preferred solution.  A flow from right to left is shown.  SQL Database with Order data is on the left with an arrow to the right connecting to Azure Data Factory.  Above the arrow says Recurring Copy Activity. Another arrow points to SQL Data Wherehouse from the Azure Data Factory.  Above the arrow says PloyBase.">
            <a:extLst>
              <a:ext uri="{FF2B5EF4-FFF2-40B4-BE49-F238E27FC236}">
                <a16:creationId xmlns:a16="http://schemas.microsoft.com/office/drawing/2014/main" id="{3921E96A-B5AE-4278-A263-70A2E8FE45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5656" y="2263896"/>
            <a:ext cx="10327519" cy="3048264"/>
          </a:xfrm>
          <a:prstGeom prst="rect">
            <a:avLst/>
          </a:prstGeom>
        </p:spPr>
      </p:pic>
      <p:sp>
        <p:nvSpPr>
          <p:cNvPr id="4" name="TextBox 3">
            <a:extLst>
              <a:ext uri="{FF2B5EF4-FFF2-40B4-BE49-F238E27FC236}">
                <a16:creationId xmlns:a16="http://schemas.microsoft.com/office/drawing/2014/main" id="{B7A6882E-C652-374F-88C2-5A5F5E95E808}"/>
              </a:ext>
            </a:extLst>
          </p:cNvPr>
          <p:cNvSpPr txBox="1"/>
          <p:nvPr/>
        </p:nvSpPr>
        <p:spPr>
          <a:xfrm>
            <a:off x="8412479" y="4735286"/>
            <a:ext cx="3367268" cy="627864"/>
          </a:xfrm>
          <a:prstGeom prst="rect">
            <a:avLst/>
          </a:prstGeom>
          <a:solidFill>
            <a:srgbClr val="0178D7"/>
          </a:solid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Azure Synapse Analytics</a:t>
            </a:r>
          </a:p>
        </p:txBody>
      </p:sp>
    </p:spTree>
    <p:extLst>
      <p:ext uri="{BB962C8B-B14F-4D97-AF65-F5344CB8AC3E}">
        <p14:creationId xmlns:p14="http://schemas.microsoft.com/office/powerpoint/2010/main" val="3282611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590829E3-281E-46B9-956A-B630790A481A}"/>
              </a:ext>
              <a:ext uri="{C183D7F6-B498-43B3-948B-1728B52AA6E4}">
                <adec:decorative xmlns:adec="http://schemas.microsoft.com/office/drawing/2017/decorative" val="1"/>
              </a:ext>
            </a:extLst>
          </p:cNvPr>
          <p:cNvSpPr/>
          <p:nvPr/>
        </p:nvSpPr>
        <p:spPr bwMode="auto">
          <a:xfrm>
            <a:off x="385590" y="1994053"/>
            <a:ext cx="11655840" cy="3866920"/>
          </a:xfrm>
          <a:prstGeom prst="roundRect">
            <a:avLst/>
          </a:prstGeom>
          <a:solidFill>
            <a:schemeClr val="tx1"/>
          </a:solidFill>
          <a:ln>
            <a:solidFill>
              <a:srgbClr val="00206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normAutofit/>
          </a:bodyPr>
          <a:lstStyle/>
          <a:p>
            <a:r>
              <a:rPr lang="en-US" sz="4900" dirty="0">
                <a:solidFill>
                  <a:schemeClr val="tx1"/>
                </a:solidFill>
                <a:cs typeface="Segoe UI" panose="020B0502040204020203" pitchFamily="34" charset="0"/>
              </a:rPr>
              <a:t>Preferred solution</a:t>
            </a:r>
            <a:r>
              <a:rPr lang="en-US" dirty="0">
                <a:solidFill>
                  <a:schemeClr val="tx1"/>
                </a:solidFill>
                <a:latin typeface="Segoe UI" panose="020B0502040204020203" pitchFamily="34" charset="0"/>
              </a:rPr>
              <a:t> - 10</a:t>
            </a: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9610484" cy="899665"/>
          </a:xfrm>
        </p:spPr>
        <p:txBody>
          <a:bodyPr>
            <a:noAutofit/>
          </a:bodyPr>
          <a:lstStyle/>
          <a:p>
            <a:pPr marL="0" indent="0">
              <a:buNone/>
            </a:pPr>
            <a:r>
              <a:rPr lang="en-US" sz="3600" dirty="0">
                <a:solidFill>
                  <a:schemeClr val="tx1"/>
                </a:solidFill>
                <a:latin typeface="+mj-lt"/>
              </a:rPr>
              <a:t>Automated Deployments</a:t>
            </a:r>
          </a:p>
        </p:txBody>
      </p:sp>
      <p:pic>
        <p:nvPicPr>
          <p:cNvPr id="6" name="Picture 5">
            <a:extLst>
              <a:ext uri="{FF2B5EF4-FFF2-40B4-BE49-F238E27FC236}">
                <a16:creationId xmlns:a16="http://schemas.microsoft.com/office/drawing/2014/main" id="{C3710093-BD29-4A7A-AE0C-10C5F8084750}"/>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83405" y="3059016"/>
            <a:ext cx="1614955" cy="1614955"/>
          </a:xfrm>
          <a:prstGeom prst="rect">
            <a:avLst/>
          </a:prstGeom>
        </p:spPr>
      </p:pic>
      <p:pic>
        <p:nvPicPr>
          <p:cNvPr id="15" name="Picture 14">
            <a:extLst>
              <a:ext uri="{FF2B5EF4-FFF2-40B4-BE49-F238E27FC236}">
                <a16:creationId xmlns:a16="http://schemas.microsoft.com/office/drawing/2014/main" id="{F15A62CD-D3B7-4A5E-B0E7-89BD50F860A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95456" y="2596756"/>
            <a:ext cx="460591" cy="457200"/>
          </a:xfrm>
          <a:prstGeom prst="rect">
            <a:avLst/>
          </a:prstGeom>
        </p:spPr>
      </p:pic>
      <p:sp>
        <p:nvSpPr>
          <p:cNvPr id="16" name="TextBox 120">
            <a:extLst>
              <a:ext uri="{FF2B5EF4-FFF2-40B4-BE49-F238E27FC236}">
                <a16:creationId xmlns:a16="http://schemas.microsoft.com/office/drawing/2014/main" id="{18CD5608-4AB2-4B1C-9369-A4851319A0CE}"/>
              </a:ext>
            </a:extLst>
          </p:cNvPr>
          <p:cNvSpPr txBox="1"/>
          <p:nvPr/>
        </p:nvSpPr>
        <p:spPr>
          <a:xfrm>
            <a:off x="899886" y="4683793"/>
            <a:ext cx="3998474" cy="593287"/>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Code changes are pushed (or merged) into the master branch</a:t>
            </a:r>
          </a:p>
          <a:p>
            <a:endParaRPr lang="en-US" sz="1200" dirty="0">
              <a:solidFill>
                <a:schemeClr val="accent2"/>
              </a:solidFill>
              <a:latin typeface="Calibri"/>
              <a:ea typeface="Segoe UI" pitchFamily="34" charset="0"/>
              <a:cs typeface="Calibri"/>
            </a:endParaRPr>
          </a:p>
        </p:txBody>
      </p:sp>
      <p:pic>
        <p:nvPicPr>
          <p:cNvPr id="17" name="Picture 16">
            <a:extLst>
              <a:ext uri="{FF2B5EF4-FFF2-40B4-BE49-F238E27FC236}">
                <a16:creationId xmlns:a16="http://schemas.microsoft.com/office/drawing/2014/main" id="{E3732F56-1F28-4C1B-830B-938550765E51}"/>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08842" y="3200400"/>
            <a:ext cx="460591" cy="457200"/>
          </a:xfrm>
          <a:prstGeom prst="rect">
            <a:avLst/>
          </a:prstGeom>
        </p:spPr>
      </p:pic>
      <p:sp>
        <p:nvSpPr>
          <p:cNvPr id="18" name="TextBox 175">
            <a:extLst>
              <a:ext uri="{FF2B5EF4-FFF2-40B4-BE49-F238E27FC236}">
                <a16:creationId xmlns:a16="http://schemas.microsoft.com/office/drawing/2014/main" id="{69D9D024-19EF-4F97-8AB9-CC84B255FB8E}"/>
              </a:ext>
              <a:ext uri="{C183D7F6-B498-43B3-948B-1728B52AA6E4}">
                <adec:decorative xmlns:adec="http://schemas.microsoft.com/office/drawing/2017/decorative" val="1"/>
              </a:ext>
            </a:extLst>
          </p:cNvPr>
          <p:cNvSpPr txBox="1"/>
          <p:nvPr/>
        </p:nvSpPr>
        <p:spPr>
          <a:xfrm>
            <a:off x="9197957" y="3128349"/>
            <a:ext cx="1459550" cy="566679"/>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Call Center Website</a:t>
            </a:r>
          </a:p>
          <a:p>
            <a:r>
              <a:rPr lang="en-US" sz="1200" dirty="0">
                <a:solidFill>
                  <a:schemeClr val="accent2"/>
                </a:solidFill>
                <a:latin typeface="Calibri"/>
                <a:ea typeface="Segoe UI" pitchFamily="34" charset="0"/>
                <a:cs typeface="Calibri"/>
              </a:rPr>
              <a:t>Web App</a:t>
            </a:r>
          </a:p>
          <a:p>
            <a:endParaRPr lang="en-US" sz="1200" dirty="0">
              <a:solidFill>
                <a:schemeClr val="accent2"/>
              </a:solidFill>
              <a:latin typeface="Calibri"/>
              <a:ea typeface="Segoe UI" pitchFamily="34" charset="0"/>
              <a:cs typeface="Calibri"/>
            </a:endParaRPr>
          </a:p>
        </p:txBody>
      </p:sp>
      <p:sp>
        <p:nvSpPr>
          <p:cNvPr id="19" name="TextBox 67">
            <a:extLst>
              <a:ext uri="{FF2B5EF4-FFF2-40B4-BE49-F238E27FC236}">
                <a16:creationId xmlns:a16="http://schemas.microsoft.com/office/drawing/2014/main" id="{8354EED9-467C-4A51-9AC8-E4CAB6FF6FA9}"/>
              </a:ext>
              <a:ext uri="{C183D7F6-B498-43B3-948B-1728B52AA6E4}">
                <adec:decorative xmlns:adec="http://schemas.microsoft.com/office/drawing/2017/decorative" val="1"/>
              </a:ext>
            </a:extLst>
          </p:cNvPr>
          <p:cNvSpPr txBox="1"/>
          <p:nvPr/>
        </p:nvSpPr>
        <p:spPr>
          <a:xfrm>
            <a:off x="9185304" y="3735401"/>
            <a:ext cx="1459550" cy="566679"/>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Offers Service</a:t>
            </a:r>
          </a:p>
          <a:p>
            <a:r>
              <a:rPr lang="en-US" sz="1200" dirty="0">
                <a:solidFill>
                  <a:schemeClr val="accent2"/>
                </a:solidFill>
                <a:latin typeface="Calibri"/>
                <a:ea typeface="Segoe UI" pitchFamily="34" charset="0"/>
                <a:cs typeface="Calibri"/>
              </a:rPr>
              <a:t>API App</a:t>
            </a:r>
          </a:p>
          <a:p>
            <a:endParaRPr lang="en-US" sz="1200" dirty="0">
              <a:solidFill>
                <a:schemeClr val="accent2"/>
              </a:solidFill>
              <a:latin typeface="Calibri"/>
              <a:ea typeface="Segoe UI" pitchFamily="34" charset="0"/>
              <a:cs typeface="Calibri"/>
            </a:endParaRPr>
          </a:p>
        </p:txBody>
      </p:sp>
      <p:pic>
        <p:nvPicPr>
          <p:cNvPr id="20" name="Picture 19">
            <a:extLst>
              <a:ext uri="{FF2B5EF4-FFF2-40B4-BE49-F238E27FC236}">
                <a16:creationId xmlns:a16="http://schemas.microsoft.com/office/drawing/2014/main" id="{2331FC96-CE9B-4882-B209-66D457DBBB5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06682" y="3821242"/>
            <a:ext cx="485286" cy="481713"/>
          </a:xfrm>
          <a:prstGeom prst="rect">
            <a:avLst/>
          </a:prstGeom>
        </p:spPr>
      </p:pic>
      <p:pic>
        <p:nvPicPr>
          <p:cNvPr id="21" name="Picture 20">
            <a:extLst>
              <a:ext uri="{FF2B5EF4-FFF2-40B4-BE49-F238E27FC236}">
                <a16:creationId xmlns:a16="http://schemas.microsoft.com/office/drawing/2014/main" id="{FB3A8A8E-9CCA-4677-BAC1-5E8A31FCBDFD}"/>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706682" y="4424886"/>
            <a:ext cx="485286" cy="481713"/>
          </a:xfrm>
          <a:prstGeom prst="rect">
            <a:avLst/>
          </a:prstGeom>
        </p:spPr>
      </p:pic>
      <p:sp>
        <p:nvSpPr>
          <p:cNvPr id="22" name="TextBox 67">
            <a:extLst>
              <a:ext uri="{FF2B5EF4-FFF2-40B4-BE49-F238E27FC236}">
                <a16:creationId xmlns:a16="http://schemas.microsoft.com/office/drawing/2014/main" id="{5D4A0F4B-5A89-416E-9CA2-F0A2281C537A}"/>
              </a:ext>
              <a:ext uri="{C183D7F6-B498-43B3-948B-1728B52AA6E4}">
                <adec:decorative xmlns:adec="http://schemas.microsoft.com/office/drawing/2017/decorative" val="1"/>
              </a:ext>
            </a:extLst>
          </p:cNvPr>
          <p:cNvSpPr txBox="1"/>
          <p:nvPr/>
        </p:nvSpPr>
        <p:spPr>
          <a:xfrm>
            <a:off x="9184570" y="4337676"/>
            <a:ext cx="1459550" cy="566679"/>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Payments Service</a:t>
            </a:r>
          </a:p>
          <a:p>
            <a:r>
              <a:rPr lang="en-US" sz="1200" dirty="0">
                <a:solidFill>
                  <a:schemeClr val="accent2"/>
                </a:solidFill>
                <a:latin typeface="Calibri"/>
                <a:ea typeface="Segoe UI" pitchFamily="34" charset="0"/>
                <a:cs typeface="Calibri"/>
              </a:rPr>
              <a:t>API App</a:t>
            </a:r>
          </a:p>
          <a:p>
            <a:endParaRPr lang="en-US" sz="1200" dirty="0">
              <a:solidFill>
                <a:schemeClr val="accent2"/>
              </a:solidFill>
              <a:latin typeface="Calibri"/>
              <a:ea typeface="Segoe UI" pitchFamily="34" charset="0"/>
              <a:cs typeface="Calibri"/>
            </a:endParaRPr>
          </a:p>
        </p:txBody>
      </p:sp>
      <p:grpSp>
        <p:nvGrpSpPr>
          <p:cNvPr id="23" name="Group 22">
            <a:extLst>
              <a:ext uri="{FF2B5EF4-FFF2-40B4-BE49-F238E27FC236}">
                <a16:creationId xmlns:a16="http://schemas.microsoft.com/office/drawing/2014/main" id="{8399E207-3845-4925-AC95-5AC167F89483}"/>
              </a:ext>
              <a:ext uri="{C183D7F6-B498-43B3-948B-1728B52AA6E4}">
                <adec:decorative xmlns:adec="http://schemas.microsoft.com/office/drawing/2017/decorative" val="1"/>
              </a:ext>
            </a:extLst>
          </p:cNvPr>
          <p:cNvGrpSpPr/>
          <p:nvPr/>
        </p:nvGrpSpPr>
        <p:grpSpPr>
          <a:xfrm>
            <a:off x="8273668" y="5035771"/>
            <a:ext cx="1094749" cy="686917"/>
            <a:chOff x="4016540" y="5460146"/>
            <a:chExt cx="904198" cy="537003"/>
          </a:xfrm>
        </p:grpSpPr>
        <p:pic>
          <p:nvPicPr>
            <p:cNvPr id="24" name="Picture 23">
              <a:extLst>
                <a:ext uri="{FF2B5EF4-FFF2-40B4-BE49-F238E27FC236}">
                  <a16:creationId xmlns:a16="http://schemas.microsoft.com/office/drawing/2014/main" id="{A33ED48C-60E6-48C6-824A-810925E971E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346689" y="5460146"/>
              <a:ext cx="390697" cy="390697"/>
            </a:xfrm>
            <a:prstGeom prst="rect">
              <a:avLst/>
            </a:prstGeom>
          </p:spPr>
        </p:pic>
        <p:sp>
          <p:nvSpPr>
            <p:cNvPr id="25" name="TextBox 85">
              <a:extLst>
                <a:ext uri="{FF2B5EF4-FFF2-40B4-BE49-F238E27FC236}">
                  <a16:creationId xmlns:a16="http://schemas.microsoft.com/office/drawing/2014/main" id="{818357E5-0465-433F-9E64-FD788DDA07EB}"/>
                </a:ext>
              </a:extLst>
            </p:cNvPr>
            <p:cNvSpPr txBox="1"/>
            <p:nvPr/>
          </p:nvSpPr>
          <p:spPr>
            <a:xfrm>
              <a:off x="4016540" y="5735724"/>
              <a:ext cx="904198" cy="261425"/>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latin typeface="Calibri"/>
                  <a:ea typeface="Segoe UI" pitchFamily="34" charset="0"/>
                  <a:cs typeface="Calibri"/>
                </a:rPr>
                <a:t>Azure Function</a:t>
              </a:r>
            </a:p>
            <a:p>
              <a:endParaRPr lang="en-US" sz="1200" dirty="0">
                <a:latin typeface="Calibri"/>
                <a:ea typeface="Segoe UI" pitchFamily="34" charset="0"/>
                <a:cs typeface="Calibri"/>
              </a:endParaRPr>
            </a:p>
          </p:txBody>
        </p:sp>
      </p:grpSp>
      <p:sp>
        <p:nvSpPr>
          <p:cNvPr id="26" name="TextBox 67">
            <a:extLst>
              <a:ext uri="{FF2B5EF4-FFF2-40B4-BE49-F238E27FC236}">
                <a16:creationId xmlns:a16="http://schemas.microsoft.com/office/drawing/2014/main" id="{A084858A-C3B4-4774-AFDA-0552B8F778BA}"/>
              </a:ext>
              <a:ext uri="{C183D7F6-B498-43B3-948B-1728B52AA6E4}">
                <adec:decorative xmlns:adec="http://schemas.microsoft.com/office/drawing/2017/decorative" val="1"/>
              </a:ext>
            </a:extLst>
          </p:cNvPr>
          <p:cNvSpPr txBox="1"/>
          <p:nvPr/>
        </p:nvSpPr>
        <p:spPr>
          <a:xfrm>
            <a:off x="9194065" y="4952608"/>
            <a:ext cx="1459550" cy="566679"/>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PDF Receipt generation</a:t>
            </a:r>
          </a:p>
          <a:p>
            <a:r>
              <a:rPr lang="en-US" sz="1200" dirty="0">
                <a:solidFill>
                  <a:schemeClr val="accent2"/>
                </a:solidFill>
                <a:latin typeface="Calibri"/>
                <a:ea typeface="Segoe UI" pitchFamily="34" charset="0"/>
                <a:cs typeface="Calibri"/>
              </a:rPr>
              <a:t>Function App</a:t>
            </a:r>
          </a:p>
          <a:p>
            <a:endParaRPr lang="en-US" sz="1200" dirty="0">
              <a:solidFill>
                <a:schemeClr val="accent2"/>
              </a:solidFill>
              <a:latin typeface="Calibri"/>
              <a:ea typeface="Segoe UI" pitchFamily="34" charset="0"/>
              <a:cs typeface="Calibri"/>
            </a:endParaRPr>
          </a:p>
        </p:txBody>
      </p:sp>
      <p:pic>
        <p:nvPicPr>
          <p:cNvPr id="28" name="Picture 27">
            <a:extLst>
              <a:ext uri="{FF2B5EF4-FFF2-40B4-BE49-F238E27FC236}">
                <a16:creationId xmlns:a16="http://schemas.microsoft.com/office/drawing/2014/main" id="{FC5496B6-70A0-474F-B5E7-611D47D0FA31}"/>
              </a:ext>
              <a:ext uri="{C183D7F6-B498-43B3-948B-1728B52AA6E4}">
                <adec:decorative xmlns:adec="http://schemas.microsoft.com/office/drawing/2017/decorative" val="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04718" y="3137755"/>
            <a:ext cx="1459550" cy="1459550"/>
          </a:xfrm>
          <a:prstGeom prst="rect">
            <a:avLst/>
          </a:prstGeom>
        </p:spPr>
      </p:pic>
      <p:cxnSp>
        <p:nvCxnSpPr>
          <p:cNvPr id="30" name="Straight Arrow Connector 29">
            <a:extLst>
              <a:ext uri="{FF2B5EF4-FFF2-40B4-BE49-F238E27FC236}">
                <a16:creationId xmlns:a16="http://schemas.microsoft.com/office/drawing/2014/main" id="{7AF3A820-E0FC-4DEB-B5B8-82375AEC6B41}"/>
              </a:ext>
              <a:ext uri="{C183D7F6-B498-43B3-948B-1728B52AA6E4}">
                <adec:decorative xmlns:adec="http://schemas.microsoft.com/office/drawing/2017/decorative" val="1"/>
              </a:ext>
            </a:extLst>
          </p:cNvPr>
          <p:cNvCxnSpPr>
            <a:stCxn id="28" idx="3"/>
          </p:cNvCxnSpPr>
          <p:nvPr/>
        </p:nvCxnSpPr>
        <p:spPr>
          <a:xfrm flipV="1">
            <a:off x="2264268" y="3866493"/>
            <a:ext cx="919607" cy="1037"/>
          </a:xfrm>
          <a:prstGeom prst="straightConnector1">
            <a:avLst/>
          </a:prstGeom>
          <a:ln>
            <a:headEnd type="none"/>
            <a:tailEnd type="triangle"/>
          </a:ln>
        </p:spPr>
        <p:style>
          <a:lnRef idx="1">
            <a:schemeClr val="accent2"/>
          </a:lnRef>
          <a:fillRef idx="0">
            <a:schemeClr val="accent2"/>
          </a:fillRef>
          <a:effectRef idx="0">
            <a:schemeClr val="accent2"/>
          </a:effectRef>
          <a:fontRef idx="minor">
            <a:schemeClr val="tx1"/>
          </a:fontRef>
        </p:style>
      </p:cxnSp>
      <p:sp>
        <p:nvSpPr>
          <p:cNvPr id="31" name="TextBox 120">
            <a:extLst>
              <a:ext uri="{FF2B5EF4-FFF2-40B4-BE49-F238E27FC236}">
                <a16:creationId xmlns:a16="http://schemas.microsoft.com/office/drawing/2014/main" id="{0C1753C7-E072-48E8-861C-9A189B8D50DD}"/>
              </a:ext>
              <a:ext uri="{C183D7F6-B498-43B3-948B-1728B52AA6E4}">
                <adec:decorative xmlns:adec="http://schemas.microsoft.com/office/drawing/2017/decorative" val="1"/>
              </a:ext>
            </a:extLst>
          </p:cNvPr>
          <p:cNvSpPr txBox="1"/>
          <p:nvPr/>
        </p:nvSpPr>
        <p:spPr>
          <a:xfrm>
            <a:off x="9194065" y="2649071"/>
            <a:ext cx="1459550" cy="566679"/>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E-commerce Website</a:t>
            </a:r>
          </a:p>
          <a:p>
            <a:r>
              <a:rPr lang="en-US" sz="1200" dirty="0">
                <a:solidFill>
                  <a:schemeClr val="accent2"/>
                </a:solidFill>
                <a:latin typeface="Calibri"/>
                <a:ea typeface="Segoe UI" pitchFamily="34" charset="0"/>
                <a:cs typeface="Calibri"/>
              </a:rPr>
              <a:t>Web App</a:t>
            </a:r>
          </a:p>
          <a:p>
            <a:endParaRPr lang="en-US" sz="1200" dirty="0">
              <a:solidFill>
                <a:schemeClr val="accent2"/>
              </a:solidFill>
              <a:latin typeface="Calibri"/>
              <a:ea typeface="Segoe UI" pitchFamily="34" charset="0"/>
              <a:cs typeface="Calibri"/>
            </a:endParaRPr>
          </a:p>
        </p:txBody>
      </p:sp>
      <p:pic>
        <p:nvPicPr>
          <p:cNvPr id="33" name="Graphic 32">
            <a:extLst>
              <a:ext uri="{FF2B5EF4-FFF2-40B4-BE49-F238E27FC236}">
                <a16:creationId xmlns:a16="http://schemas.microsoft.com/office/drawing/2014/main" id="{4A925B0D-CF74-48C2-BBFA-C9D0C0E2957A}"/>
              </a:ext>
              <a:ext uri="{C183D7F6-B498-43B3-948B-1728B52AA6E4}">
                <adec:decorative xmlns:adec="http://schemas.microsoft.com/office/drawing/2017/decorative" val="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6405503" y="3393529"/>
            <a:ext cx="1155861" cy="1155861"/>
          </a:xfrm>
          <a:prstGeom prst="rect">
            <a:avLst/>
          </a:prstGeom>
        </p:spPr>
      </p:pic>
      <p:cxnSp>
        <p:nvCxnSpPr>
          <p:cNvPr id="34" name="Straight Arrow Connector 33">
            <a:extLst>
              <a:ext uri="{FF2B5EF4-FFF2-40B4-BE49-F238E27FC236}">
                <a16:creationId xmlns:a16="http://schemas.microsoft.com/office/drawing/2014/main" id="{C84581D1-743B-46DA-BC41-194C6D05765F}"/>
              </a:ext>
              <a:ext uri="{C183D7F6-B498-43B3-948B-1728B52AA6E4}">
                <adec:decorative xmlns:adec="http://schemas.microsoft.com/office/drawing/2017/decorative" val="1"/>
              </a:ext>
            </a:extLst>
          </p:cNvPr>
          <p:cNvCxnSpPr/>
          <p:nvPr/>
        </p:nvCxnSpPr>
        <p:spPr>
          <a:xfrm flipV="1">
            <a:off x="5121564" y="3885401"/>
            <a:ext cx="919607" cy="1037"/>
          </a:xfrm>
          <a:prstGeom prst="straightConnector1">
            <a:avLst/>
          </a:prstGeom>
          <a:ln>
            <a:headEnd type="none"/>
            <a:tailEnd type="triangle"/>
          </a:ln>
        </p:spPr>
        <p:style>
          <a:lnRef idx="1">
            <a:schemeClr val="accent2"/>
          </a:lnRef>
          <a:fillRef idx="0">
            <a:schemeClr val="accent2"/>
          </a:fillRef>
          <a:effectRef idx="0">
            <a:schemeClr val="accent2"/>
          </a:effectRef>
          <a:fontRef idx="minor">
            <a:schemeClr val="tx1"/>
          </a:fontRef>
        </p:style>
      </p:cxnSp>
      <p:cxnSp>
        <p:nvCxnSpPr>
          <p:cNvPr id="40" name="Connector: Elbow 39">
            <a:extLst>
              <a:ext uri="{FF2B5EF4-FFF2-40B4-BE49-F238E27FC236}">
                <a16:creationId xmlns:a16="http://schemas.microsoft.com/office/drawing/2014/main" id="{E3E73EC9-E3D2-43DF-A58E-0303020313FB}"/>
              </a:ext>
              <a:ext uri="{C183D7F6-B498-43B3-948B-1728B52AA6E4}">
                <adec:decorative xmlns:adec="http://schemas.microsoft.com/office/drawing/2017/decorative" val="1"/>
              </a:ext>
            </a:extLst>
          </p:cNvPr>
          <p:cNvCxnSpPr>
            <a:cxnSpLocks/>
          </p:cNvCxnSpPr>
          <p:nvPr/>
        </p:nvCxnSpPr>
        <p:spPr>
          <a:xfrm flipV="1">
            <a:off x="7639541" y="2872751"/>
            <a:ext cx="1063507" cy="986081"/>
          </a:xfrm>
          <a:prstGeom prst="bentConnector3">
            <a:avLst>
              <a:gd name="adj1" fmla="val 50000"/>
            </a:avLst>
          </a:prstGeom>
          <a:ln>
            <a:headEnd type="none"/>
            <a:tailEnd type="triangle"/>
          </a:ln>
        </p:spPr>
        <p:style>
          <a:lnRef idx="1">
            <a:schemeClr val="accent2"/>
          </a:lnRef>
          <a:fillRef idx="0">
            <a:schemeClr val="accent2"/>
          </a:fillRef>
          <a:effectRef idx="0">
            <a:schemeClr val="accent2"/>
          </a:effectRef>
          <a:fontRef idx="minor">
            <a:schemeClr val="tx1"/>
          </a:fontRef>
        </p:style>
      </p:cxnSp>
      <p:cxnSp>
        <p:nvCxnSpPr>
          <p:cNvPr id="43" name="Straight Arrow Connector 42">
            <a:extLst>
              <a:ext uri="{FF2B5EF4-FFF2-40B4-BE49-F238E27FC236}">
                <a16:creationId xmlns:a16="http://schemas.microsoft.com/office/drawing/2014/main" id="{F8E4EA44-0B4D-4F42-8F3F-1CB34DB35D1D}"/>
              </a:ext>
              <a:ext uri="{C183D7F6-B498-43B3-948B-1728B52AA6E4}">
                <adec:decorative xmlns:adec="http://schemas.microsoft.com/office/drawing/2017/decorative" val="1"/>
              </a:ext>
            </a:extLst>
          </p:cNvPr>
          <p:cNvCxnSpPr>
            <a:cxnSpLocks/>
            <a:endCxn id="17" idx="1"/>
          </p:cNvCxnSpPr>
          <p:nvPr/>
        </p:nvCxnSpPr>
        <p:spPr>
          <a:xfrm>
            <a:off x="8171294" y="3429000"/>
            <a:ext cx="537548" cy="0"/>
          </a:xfrm>
          <a:prstGeom prst="straightConnector1">
            <a:avLst/>
          </a:prstGeom>
          <a:ln>
            <a:headEnd type="none"/>
            <a:tailEnd type="triangle"/>
          </a:ln>
        </p:spPr>
        <p:style>
          <a:lnRef idx="1">
            <a:schemeClr val="accent2"/>
          </a:lnRef>
          <a:fillRef idx="0">
            <a:schemeClr val="accent2"/>
          </a:fillRef>
          <a:effectRef idx="0">
            <a:schemeClr val="accent2"/>
          </a:effectRef>
          <a:fontRef idx="minor">
            <a:schemeClr val="tx1"/>
          </a:fontRef>
        </p:style>
      </p:cxnSp>
      <p:cxnSp>
        <p:nvCxnSpPr>
          <p:cNvPr id="46" name="Connector: Elbow 45">
            <a:extLst>
              <a:ext uri="{FF2B5EF4-FFF2-40B4-BE49-F238E27FC236}">
                <a16:creationId xmlns:a16="http://schemas.microsoft.com/office/drawing/2014/main" id="{BD284443-5C45-4105-A514-084B635DE8D6}"/>
              </a:ext>
              <a:ext uri="{C183D7F6-B498-43B3-948B-1728B52AA6E4}">
                <adec:decorative xmlns:adec="http://schemas.microsoft.com/office/drawing/2017/decorative" val="1"/>
              </a:ext>
            </a:extLst>
          </p:cNvPr>
          <p:cNvCxnSpPr>
            <a:endCxn id="20" idx="1"/>
          </p:cNvCxnSpPr>
          <p:nvPr/>
        </p:nvCxnSpPr>
        <p:spPr>
          <a:xfrm>
            <a:off x="8171294" y="3858832"/>
            <a:ext cx="535388" cy="203267"/>
          </a:xfrm>
          <a:prstGeom prst="bentConnector3">
            <a:avLst>
              <a:gd name="adj1" fmla="val -1443"/>
            </a:avLst>
          </a:prstGeom>
          <a:ln>
            <a:headEnd type="none"/>
            <a:tailEnd type="triangle"/>
          </a:ln>
        </p:spPr>
        <p:style>
          <a:lnRef idx="1">
            <a:schemeClr val="accent2"/>
          </a:lnRef>
          <a:fillRef idx="0">
            <a:schemeClr val="accent2"/>
          </a:fillRef>
          <a:effectRef idx="0">
            <a:schemeClr val="accent2"/>
          </a:effectRef>
          <a:fontRef idx="minor">
            <a:schemeClr val="tx1"/>
          </a:fontRef>
        </p:style>
      </p:cxnSp>
      <p:cxnSp>
        <p:nvCxnSpPr>
          <p:cNvPr id="51" name="Straight Arrow Connector 50">
            <a:extLst>
              <a:ext uri="{FF2B5EF4-FFF2-40B4-BE49-F238E27FC236}">
                <a16:creationId xmlns:a16="http://schemas.microsoft.com/office/drawing/2014/main" id="{AE72B424-F6CB-4C10-9AFE-E5AA69DEF8DF}"/>
              </a:ext>
              <a:ext uri="{C183D7F6-B498-43B3-948B-1728B52AA6E4}">
                <adec:decorative xmlns:adec="http://schemas.microsoft.com/office/drawing/2017/decorative" val="1"/>
              </a:ext>
            </a:extLst>
          </p:cNvPr>
          <p:cNvCxnSpPr>
            <a:cxnSpLocks/>
            <a:endCxn id="24" idx="1"/>
          </p:cNvCxnSpPr>
          <p:nvPr/>
        </p:nvCxnSpPr>
        <p:spPr>
          <a:xfrm>
            <a:off x="8171294" y="4665742"/>
            <a:ext cx="502099" cy="619913"/>
          </a:xfrm>
          <a:prstGeom prst="straightConnector1">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5B0508FA-D453-4FC7-ACFF-CCA6972EB00D}"/>
              </a:ext>
              <a:ext uri="{C183D7F6-B498-43B3-948B-1728B52AA6E4}">
                <adec:decorative xmlns:adec="http://schemas.microsoft.com/office/drawing/2017/decorative" val="1"/>
              </a:ext>
            </a:extLst>
          </p:cNvPr>
          <p:cNvCxnSpPr>
            <a:endCxn id="21" idx="1"/>
          </p:cNvCxnSpPr>
          <p:nvPr/>
        </p:nvCxnSpPr>
        <p:spPr>
          <a:xfrm rot="16200000" flipH="1">
            <a:off x="8126181" y="4085241"/>
            <a:ext cx="614987" cy="546015"/>
          </a:xfrm>
          <a:prstGeom prst="bentConnector2">
            <a:avLst/>
          </a:prstGeom>
          <a:ln>
            <a:headEnd type="none"/>
            <a:tailEnd type="triangle"/>
          </a:ln>
        </p:spPr>
        <p:style>
          <a:lnRef idx="1">
            <a:schemeClr val="accent2"/>
          </a:lnRef>
          <a:fillRef idx="0">
            <a:schemeClr val="accent2"/>
          </a:fillRef>
          <a:effectRef idx="0">
            <a:schemeClr val="accent2"/>
          </a:effectRef>
          <a:fontRef idx="minor">
            <a:schemeClr val="tx1"/>
          </a:fontRef>
        </p:style>
      </p:cxnSp>
      <p:cxnSp>
        <p:nvCxnSpPr>
          <p:cNvPr id="61" name="Connector: Elbow 60">
            <a:extLst>
              <a:ext uri="{FF2B5EF4-FFF2-40B4-BE49-F238E27FC236}">
                <a16:creationId xmlns:a16="http://schemas.microsoft.com/office/drawing/2014/main" id="{82346BA8-EEB7-448F-B07E-E964AA5C9B58}"/>
              </a:ext>
              <a:ext uri="{C183D7F6-B498-43B3-948B-1728B52AA6E4}">
                <adec:decorative xmlns:adec="http://schemas.microsoft.com/office/drawing/2017/decorative" val="1"/>
              </a:ext>
            </a:extLst>
          </p:cNvPr>
          <p:cNvCxnSpPr>
            <a:endCxn id="24" idx="1"/>
          </p:cNvCxnSpPr>
          <p:nvPr/>
        </p:nvCxnSpPr>
        <p:spPr>
          <a:xfrm rot="16200000" flipH="1">
            <a:off x="8121412" y="4733674"/>
            <a:ext cx="601862" cy="502099"/>
          </a:xfrm>
          <a:prstGeom prst="bentConnector2">
            <a:avLst/>
          </a:prstGeom>
          <a:ln>
            <a:solidFill>
              <a:schemeClr val="tx1"/>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DAA9DEDB-CF00-44A2-8D2C-F7CB9F9BBF21}"/>
              </a:ext>
              <a:ext uri="{C183D7F6-B498-43B3-948B-1728B52AA6E4}">
                <adec:decorative xmlns:adec="http://schemas.microsoft.com/office/drawing/2017/decorative" val="1"/>
              </a:ext>
            </a:extLst>
          </p:cNvPr>
          <p:cNvCxnSpPr>
            <a:endCxn id="24" idx="1"/>
          </p:cNvCxnSpPr>
          <p:nvPr/>
        </p:nvCxnSpPr>
        <p:spPr>
          <a:xfrm rot="16200000" flipH="1">
            <a:off x="8111188" y="4723450"/>
            <a:ext cx="611684" cy="512726"/>
          </a:xfrm>
          <a:prstGeom prst="bentConnector2">
            <a:avLst/>
          </a:prstGeom>
          <a:ln>
            <a:headEnd type="none"/>
            <a:tailEnd type="triangle"/>
          </a:ln>
        </p:spPr>
        <p:style>
          <a:lnRef idx="1">
            <a:schemeClr val="accent2"/>
          </a:lnRef>
          <a:fillRef idx="0">
            <a:schemeClr val="accent2"/>
          </a:fillRef>
          <a:effectRef idx="0">
            <a:schemeClr val="accent2"/>
          </a:effectRef>
          <a:fontRef idx="minor">
            <a:schemeClr val="tx1"/>
          </a:fontRef>
        </p:style>
      </p:cxnSp>
      <p:sp>
        <p:nvSpPr>
          <p:cNvPr id="65" name="TextBox 120">
            <a:extLst>
              <a:ext uri="{FF2B5EF4-FFF2-40B4-BE49-F238E27FC236}">
                <a16:creationId xmlns:a16="http://schemas.microsoft.com/office/drawing/2014/main" id="{133A98D8-EC13-41F8-9C43-148A38793571}"/>
              </a:ext>
            </a:extLst>
          </p:cNvPr>
          <p:cNvSpPr txBox="1"/>
          <p:nvPr/>
        </p:nvSpPr>
        <p:spPr>
          <a:xfrm>
            <a:off x="5444375" y="4737585"/>
            <a:ext cx="2827738" cy="576376"/>
          </a:xfrm>
          <a:prstGeom prst="rect">
            <a:avLst/>
          </a:prstGeom>
          <a:ln>
            <a:noFill/>
          </a:ln>
        </p:spPr>
        <p:txBody>
          <a:bodyPr vert="horz" wrap="none" lIns="91440" tIns="91440" rIns="91440" bIns="91440"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schemeClr val="accent2"/>
                </a:solidFill>
                <a:latin typeface="Calibri"/>
                <a:ea typeface="Segoe UI" pitchFamily="34" charset="0"/>
                <a:cs typeface="Calibri"/>
              </a:rPr>
              <a:t>GitHub Action workflow is triggered on </a:t>
            </a:r>
          </a:p>
          <a:p>
            <a:r>
              <a:rPr lang="en-US" sz="1200" dirty="0">
                <a:solidFill>
                  <a:schemeClr val="accent2"/>
                </a:solidFill>
                <a:latin typeface="Calibri"/>
                <a:ea typeface="Segoe UI" pitchFamily="34" charset="0"/>
                <a:cs typeface="Calibri"/>
              </a:rPr>
              <a:t>Push to the master branch. Automated </a:t>
            </a:r>
          </a:p>
          <a:p>
            <a:r>
              <a:rPr lang="en-US" sz="1200" dirty="0">
                <a:solidFill>
                  <a:schemeClr val="accent2"/>
                </a:solidFill>
                <a:latin typeface="Calibri"/>
                <a:ea typeface="Segoe UI" pitchFamily="34" charset="0"/>
                <a:cs typeface="Calibri"/>
              </a:rPr>
              <a:t>Deployment to Azure is achieved using </a:t>
            </a:r>
          </a:p>
          <a:p>
            <a:r>
              <a:rPr lang="en-US" sz="1200" dirty="0">
                <a:solidFill>
                  <a:schemeClr val="accent2"/>
                </a:solidFill>
                <a:latin typeface="Calibri"/>
                <a:ea typeface="Segoe UI" pitchFamily="34" charset="0"/>
                <a:cs typeface="Calibri"/>
              </a:rPr>
              <a:t>Azure actions from the GitHub marketplace.</a:t>
            </a:r>
          </a:p>
          <a:p>
            <a:endParaRPr lang="en-US" sz="1200" dirty="0">
              <a:solidFill>
                <a:schemeClr val="accent2"/>
              </a:solidFill>
              <a:latin typeface="Calibri"/>
              <a:ea typeface="Segoe UI" pitchFamily="34" charset="0"/>
              <a:cs typeface="Calibri"/>
            </a:endParaRPr>
          </a:p>
        </p:txBody>
      </p:sp>
    </p:spTree>
    <p:extLst>
      <p:ext uri="{BB962C8B-B14F-4D97-AF65-F5344CB8AC3E}">
        <p14:creationId xmlns:p14="http://schemas.microsoft.com/office/powerpoint/2010/main" val="3695559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r>
              <a:rPr lang="en-US" sz="3600" dirty="0">
                <a:solidFill>
                  <a:schemeClr val="tx1"/>
                </a:solidFill>
              </a:rPr>
              <a:t>How can Azure Trust Center help with PCI compliance?</a:t>
            </a:r>
          </a:p>
          <a:p>
            <a:endParaRPr lang="en-US" sz="3600" dirty="0">
              <a:solidFill>
                <a:schemeClr val="tx1"/>
              </a:solidFill>
            </a:endParaRPr>
          </a:p>
          <a:p>
            <a:r>
              <a:rPr lang="en-US" sz="3600" dirty="0">
                <a:solidFill>
                  <a:schemeClr val="tx1"/>
                </a:solidFill>
              </a:rPr>
              <a:t>Can solution scale to meet customer demand, and allow secure access by call center and warehouse?</a:t>
            </a:r>
          </a:p>
          <a:p>
            <a:endParaRPr lang="en-US" sz="3600" dirty="0">
              <a:solidFill>
                <a:schemeClr val="tx1"/>
              </a:solidFill>
            </a:endParaRPr>
          </a:p>
          <a:p>
            <a:r>
              <a:rPr lang="en-US" sz="3600" dirty="0">
                <a:solidFill>
                  <a:schemeClr val="tx1"/>
                </a:solidFill>
              </a:rPr>
              <a:t>Can we conduct penetration testing in Azure?</a:t>
            </a:r>
          </a:p>
          <a:p>
            <a:pPr marL="0" indent="0">
              <a:buNone/>
            </a:pPr>
            <a:endParaRPr lang="en-US" sz="3600" dirty="0">
              <a:solidFill>
                <a:schemeClr val="tx1"/>
              </a:solidFill>
            </a:endParaRPr>
          </a:p>
          <a:p>
            <a:r>
              <a:rPr lang="en-US" sz="3600" dirty="0">
                <a:solidFill>
                  <a:schemeClr val="tx1"/>
                </a:solidFill>
              </a:rPr>
              <a:t>Can we audit the Azure data center?</a:t>
            </a:r>
          </a:p>
          <a:p>
            <a:pPr marL="0" indent="0">
              <a:buNone/>
            </a:pPr>
            <a:endParaRPr lang="en-US" sz="3600" dirty="0">
              <a:solidFill>
                <a:schemeClr val="tx1"/>
              </a:solidFill>
            </a:endParaRPr>
          </a:p>
        </p:txBody>
      </p:sp>
      <p:grpSp>
        <p:nvGrpSpPr>
          <p:cNvPr id="4" name="Group 3" descr="Question, security, and scaling icons" title="Icons">
            <a:extLst>
              <a:ext uri="{FF2B5EF4-FFF2-40B4-BE49-F238E27FC236}">
                <a16:creationId xmlns:a16="http://schemas.microsoft.com/office/drawing/2014/main" id="{FCDE847A-700E-4124-8405-63FE11F9C953}"/>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A41BB96A-2C67-42BD-9403-FC8EF65BD45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99286" y="3132007"/>
              <a:ext cx="1280160" cy="1280160"/>
            </a:xfrm>
            <a:prstGeom prst="rect">
              <a:avLst/>
            </a:prstGeom>
          </p:spPr>
        </p:pic>
        <p:pic>
          <p:nvPicPr>
            <p:cNvPr id="20" name="Graphic 19">
              <a:extLst>
                <a:ext uri="{FF2B5EF4-FFF2-40B4-BE49-F238E27FC236}">
                  <a16:creationId xmlns:a16="http://schemas.microsoft.com/office/drawing/2014/main" id="{EA107713-69F9-425F-BE73-68606A45B1F8}"/>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229975" y="5059140"/>
              <a:ext cx="1280160" cy="1280160"/>
            </a:xfrm>
            <a:prstGeom prst="rect">
              <a:avLst/>
            </a:prstGeom>
          </p:spPr>
        </p:pic>
      </p:grpSp>
    </p:spTree>
    <p:extLst>
      <p:ext uri="{BB962C8B-B14F-4D97-AF65-F5344CB8AC3E}">
        <p14:creationId xmlns:p14="http://schemas.microsoft.com/office/powerpoint/2010/main" val="251724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objections handling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r>
              <a:rPr lang="en-US" sz="3600" dirty="0">
                <a:solidFill>
                  <a:schemeClr val="tx1"/>
                </a:solidFill>
              </a:rPr>
              <a:t>Can we leverage CloudTest in Azure?</a:t>
            </a:r>
          </a:p>
          <a:p>
            <a:endParaRPr lang="en-US" sz="3600" dirty="0">
              <a:solidFill>
                <a:schemeClr val="tx1"/>
              </a:solidFill>
            </a:endParaRPr>
          </a:p>
          <a:p>
            <a:r>
              <a:rPr lang="en-US" sz="3600" dirty="0">
                <a:solidFill>
                  <a:schemeClr val="tx1"/>
                </a:solidFill>
              </a:rPr>
              <a:t>What options are available for performance monitoring?</a:t>
            </a:r>
          </a:p>
          <a:p>
            <a:endParaRPr lang="en-US" sz="3600" dirty="0">
              <a:solidFill>
                <a:schemeClr val="tx1"/>
              </a:solidFill>
            </a:endParaRPr>
          </a:p>
          <a:p>
            <a:r>
              <a:rPr lang="en-US" sz="3600" dirty="0">
                <a:solidFill>
                  <a:schemeClr val="tx1"/>
                </a:solidFill>
              </a:rPr>
              <a:t>What is the impact of pausing Azure Data Warehouse on our data?</a:t>
            </a:r>
            <a:br>
              <a:rPr lang="en-US" sz="3600" dirty="0">
                <a:solidFill>
                  <a:schemeClr val="tx1"/>
                </a:solidFill>
              </a:rPr>
            </a:br>
            <a:endParaRPr lang="en-US" sz="3600" dirty="0">
              <a:solidFill>
                <a:schemeClr val="tx1"/>
              </a:solidFill>
            </a:endParaRPr>
          </a:p>
          <a:p>
            <a:r>
              <a:rPr lang="en-US" sz="3600" dirty="0">
                <a:solidFill>
                  <a:schemeClr val="tx1"/>
                </a:solidFill>
              </a:rPr>
              <a:t>Can’t we use Azure SQL Database for our data warehouse?</a:t>
            </a:r>
          </a:p>
          <a:p>
            <a:endParaRPr lang="en-US" sz="3600" dirty="0">
              <a:solidFill>
                <a:schemeClr val="tx1"/>
              </a:solidFill>
            </a:endParaRPr>
          </a:p>
        </p:txBody>
      </p:sp>
      <p:grpSp>
        <p:nvGrpSpPr>
          <p:cNvPr id="4" name="Group 3" descr="Question, Application Insights, and Azure SQL Data Warehouse icons" title="Icons">
            <a:extLst>
              <a:ext uri="{FF2B5EF4-FFF2-40B4-BE49-F238E27FC236}">
                <a16:creationId xmlns:a16="http://schemas.microsoft.com/office/drawing/2014/main" id="{F1267F2B-69B9-456C-B8A0-06DEC4A15AA4}"/>
              </a:ext>
            </a:extLst>
          </p:cNvPr>
          <p:cNvGrpSpPr/>
          <p:nvPr/>
        </p:nvGrpSpPr>
        <p:grpSpPr>
          <a:xfrm>
            <a:off x="8719199" y="791480"/>
            <a:ext cx="4240334" cy="5776420"/>
            <a:chOff x="8719199" y="791480"/>
            <a:chExt cx="4240334"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Graphic 6">
              <a:extLst>
                <a:ext uri="{FF2B5EF4-FFF2-40B4-BE49-F238E27FC236}">
                  <a16:creationId xmlns:a16="http://schemas.microsoft.com/office/drawing/2014/main" id="{7A5CF837-8D95-4EB6-BA2E-9590C33AB816}"/>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719199" y="2126167"/>
              <a:ext cx="4240334" cy="3291840"/>
            </a:xfrm>
            <a:prstGeom prst="rect">
              <a:avLst/>
            </a:prstGeom>
          </p:spPr>
        </p:pic>
        <p:pic>
          <p:nvPicPr>
            <p:cNvPr id="9" name="Graphic 8">
              <a:extLst>
                <a:ext uri="{FF2B5EF4-FFF2-40B4-BE49-F238E27FC236}">
                  <a16:creationId xmlns:a16="http://schemas.microsoft.com/office/drawing/2014/main" id="{01CA9248-5846-44AE-9379-03393C37EE63}"/>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179072" y="5059140"/>
              <a:ext cx="1320588" cy="1280160"/>
            </a:xfrm>
            <a:prstGeom prst="rect">
              <a:avLst/>
            </a:prstGeom>
          </p:spPr>
        </p:pic>
      </p:grpSp>
    </p:spTree>
    <p:extLst>
      <p:ext uri="{BB962C8B-B14F-4D97-AF65-F5344CB8AC3E}">
        <p14:creationId xmlns:p14="http://schemas.microsoft.com/office/powerpoint/2010/main" val="3975876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474471" y="1722577"/>
            <a:ext cx="9052560" cy="2052030"/>
          </a:xfrm>
        </p:spPr>
        <p:txBody>
          <a:bodyPr>
            <a:normAutofit fontScale="70000" lnSpcReduction="20000"/>
          </a:bodyPr>
          <a:lstStyle/>
          <a:p>
            <a:pPr marL="0" indent="0">
              <a:buNone/>
            </a:pPr>
            <a:r>
              <a:rPr lang="en-US" sz="3600" dirty="0">
                <a:solidFill>
                  <a:schemeClr val="tx1"/>
                </a:solidFill>
              </a:rPr>
              <a:t>“</a:t>
            </a:r>
            <a:r>
              <a:rPr lang="en-US" sz="3600" i="1" dirty="0">
                <a:solidFill>
                  <a:schemeClr val="tx1"/>
                </a:solidFill>
              </a:rPr>
              <a:t>I can sleep better an night knowing that our e-commerce solution is scalable to handle our biggest days, doesn’t sacrifice our required PCI compliance, and actually lowers our infrastructure burden.</a:t>
            </a:r>
            <a:r>
              <a:rPr lang="en-US" sz="3600" dirty="0">
                <a:solidFill>
                  <a:schemeClr val="tx1"/>
                </a:solidFill>
              </a:rPr>
              <a:t>”</a:t>
            </a:r>
          </a:p>
          <a:p>
            <a:pPr marL="0" indent="0">
              <a:buNone/>
            </a:pPr>
            <a:endParaRPr lang="en-US" sz="3600" dirty="0">
              <a:solidFill>
                <a:schemeClr val="tx1"/>
              </a:solidFill>
            </a:endParaRPr>
          </a:p>
          <a:p>
            <a:pPr marL="0" indent="0" algn="r">
              <a:buNone/>
            </a:pPr>
            <a:r>
              <a:rPr lang="en-US" sz="3600" dirty="0">
                <a:solidFill>
                  <a:schemeClr val="tx1"/>
                </a:solidFill>
              </a:rPr>
              <a:t>- Miles Strom, CEO of Contoso Sports League</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b="1"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b="1"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193151"/>
          </a:xfrm>
        </p:spPr>
        <p:txBody>
          <a:bodyPr>
            <a:normAutofit lnSpcReduction="10000"/>
          </a:bodyPr>
          <a:lstStyle/>
          <a:p>
            <a:r>
              <a:rPr lang="en-US" sz="3600" dirty="0">
                <a:solidFill>
                  <a:schemeClr val="tx1"/>
                </a:solidFill>
              </a:rPr>
              <a:t>Contoso Sports League Association is one of the largest sports franchises</a:t>
            </a:r>
          </a:p>
          <a:p>
            <a:endParaRPr lang="en-US" sz="3600" dirty="0">
              <a:solidFill>
                <a:schemeClr val="tx1"/>
              </a:solidFill>
            </a:endParaRPr>
          </a:p>
          <a:p>
            <a:r>
              <a:rPr lang="en-US" sz="3600" dirty="0"/>
              <a:t>Run a highly successful e-commerce website</a:t>
            </a:r>
          </a:p>
          <a:p>
            <a:endParaRPr lang="en-US" sz="3600" dirty="0"/>
          </a:p>
          <a:p>
            <a:r>
              <a:rPr lang="en-US" sz="3600" dirty="0"/>
              <a:t>Backend website supports call center</a:t>
            </a:r>
          </a:p>
          <a:p>
            <a:pPr marL="0" indent="0">
              <a:buNone/>
            </a:pPr>
            <a:endParaRPr lang="en-US" sz="3600" dirty="0"/>
          </a:p>
          <a:p>
            <a:r>
              <a:rPr lang="en-US" sz="3600" dirty="0"/>
              <a:t>Need to be PCI DSS Level 1 compliant</a:t>
            </a:r>
          </a:p>
          <a:p>
            <a:pPr marL="0" indent="0">
              <a:buNone/>
            </a:pPr>
            <a:endParaRPr lang="en-US" sz="3600" dirty="0">
              <a:solidFill>
                <a:schemeClr val="tx1"/>
              </a:solidFill>
            </a:endParaRPr>
          </a:p>
        </p:txBody>
      </p:sp>
      <p:pic>
        <p:nvPicPr>
          <p:cNvPr id="8" name="Picture 7" descr="Logo and icon&#10;Contoso Sports League Association logo, and Azure Web App icon.">
            <a:extLst>
              <a:ext uri="{FF2B5EF4-FFF2-40B4-BE49-F238E27FC236}">
                <a16:creationId xmlns:a16="http://schemas.microsoft.com/office/drawing/2014/main" id="{5C5A5FFE-2D09-45CB-BF93-EE6C43436D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6172" y="935520"/>
            <a:ext cx="4200508" cy="4986960"/>
          </a:xfrm>
          <a:prstGeom prst="rect">
            <a:avLst/>
          </a:prstGeom>
        </p:spPr>
      </p:pic>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6"/>
            <a:ext cx="8912640" cy="5668824"/>
          </a:xfrm>
        </p:spPr>
        <p:txBody>
          <a:bodyPr>
            <a:normAutofit fontScale="92500" lnSpcReduction="10000"/>
          </a:bodyPr>
          <a:lstStyle/>
          <a:p>
            <a:r>
              <a:rPr lang="en-US" sz="3600" dirty="0"/>
              <a:t>Looking to augment On-Line Transaction Processing (OLTP) database with a data warehouse for analytics</a:t>
            </a:r>
          </a:p>
          <a:p>
            <a:endParaRPr lang="en-US" sz="3600" dirty="0"/>
          </a:p>
          <a:p>
            <a:r>
              <a:rPr lang="en-US" sz="3600" dirty="0"/>
              <a:t>Manages order fulfillment process</a:t>
            </a:r>
          </a:p>
          <a:p>
            <a:endParaRPr lang="en-US" sz="3600" dirty="0"/>
          </a:p>
          <a:p>
            <a:r>
              <a:rPr lang="en-US" sz="3600" dirty="0"/>
              <a:t>Inventory management system used to perform inventory lookup</a:t>
            </a:r>
          </a:p>
          <a:p>
            <a:endParaRPr lang="en-US" sz="3600" dirty="0"/>
          </a:p>
          <a:p>
            <a:r>
              <a:rPr lang="en-US" sz="3600" dirty="0"/>
              <a:t>Business hours occur during a 12-hour window, spanning East to West coast</a:t>
            </a:r>
          </a:p>
          <a:p>
            <a:pPr marL="0" indent="0">
              <a:buNone/>
            </a:pPr>
            <a:endParaRPr lang="en-US" sz="3600" dirty="0"/>
          </a:p>
          <a:p>
            <a:pPr marL="0" indent="0">
              <a:buNone/>
            </a:pPr>
            <a:endParaRPr lang="en-US" sz="3600" dirty="0">
              <a:solidFill>
                <a:schemeClr val="tx1"/>
              </a:solidFill>
            </a:endParaRPr>
          </a:p>
        </p:txBody>
      </p:sp>
      <p:pic>
        <p:nvPicPr>
          <p:cNvPr id="10" name="Picture 9" descr="Contoso Sports League Association logo, and Azure SQL Data Warehouse icon.">
            <a:extLst>
              <a:ext uri="{FF2B5EF4-FFF2-40B4-BE49-F238E27FC236}">
                <a16:creationId xmlns:a16="http://schemas.microsoft.com/office/drawing/2014/main" id="{A42F07F4-94D8-4E7B-B5CE-BBB30DAC46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2873" y="1126254"/>
            <a:ext cx="4200508" cy="4986960"/>
          </a:xfrm>
          <a:prstGeom prst="rect">
            <a:avLst/>
          </a:prstGeom>
        </p:spPr>
      </p:pic>
    </p:spTree>
    <p:extLst>
      <p:ext uri="{BB962C8B-B14F-4D97-AF65-F5344CB8AC3E}">
        <p14:creationId xmlns:p14="http://schemas.microsoft.com/office/powerpoint/2010/main" val="3999111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a:bodyPr>
          <a:lstStyle/>
          <a:p>
            <a:r>
              <a:rPr lang="en-US" sz="3600" dirty="0"/>
              <a:t>Move infrastructure to PaaS solutions</a:t>
            </a:r>
          </a:p>
          <a:p>
            <a:endParaRPr lang="en-US" sz="3600" dirty="0"/>
          </a:p>
          <a:p>
            <a:r>
              <a:rPr lang="en-US" sz="3600" dirty="0"/>
              <a:t>Maintain PCI compliance</a:t>
            </a:r>
          </a:p>
          <a:p>
            <a:endParaRPr lang="en-US" sz="3600" dirty="0"/>
          </a:p>
          <a:p>
            <a:r>
              <a:rPr lang="en-US" sz="3600" dirty="0"/>
              <a:t>Ensure data privacy and protection</a:t>
            </a:r>
          </a:p>
          <a:p>
            <a:endParaRPr lang="en-US" sz="3600" dirty="0"/>
          </a:p>
          <a:p>
            <a:r>
              <a:rPr lang="en-US" sz="3600" dirty="0"/>
              <a:t>Provide better management of usernames and passwords</a:t>
            </a:r>
          </a:p>
          <a:p>
            <a:endParaRPr lang="en-US" sz="3600" dirty="0"/>
          </a:p>
        </p:txBody>
      </p:sp>
      <p:grpSp>
        <p:nvGrpSpPr>
          <p:cNvPr id="6" name="Group 5" descr="Customer needs and questions icon." title="Customer needs and questions icon">
            <a:extLst>
              <a:ext uri="{FF2B5EF4-FFF2-40B4-BE49-F238E27FC236}">
                <a16:creationId xmlns:a16="http://schemas.microsoft.com/office/drawing/2014/main" id="{318C3283-3B97-45CD-85C6-A44037D8ED47}"/>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1"/>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8912641" cy="5376723"/>
          </a:xfrm>
        </p:spPr>
        <p:txBody>
          <a:bodyPr>
            <a:normAutofit fontScale="92500"/>
          </a:bodyPr>
          <a:lstStyle/>
          <a:p>
            <a:r>
              <a:rPr lang="en-US" sz="3600" dirty="0"/>
              <a:t>Send SMS notifications</a:t>
            </a:r>
          </a:p>
          <a:p>
            <a:endParaRPr lang="en-US" sz="3600" dirty="0"/>
          </a:p>
          <a:p>
            <a:r>
              <a:rPr lang="en-US" sz="3600" dirty="0"/>
              <a:t>Scale API independently of website</a:t>
            </a:r>
          </a:p>
          <a:p>
            <a:endParaRPr lang="en-US" sz="3600" dirty="0"/>
          </a:p>
          <a:p>
            <a:r>
              <a:rPr lang="en-US" sz="3600" dirty="0"/>
              <a:t>Provide failover mechanism</a:t>
            </a:r>
          </a:p>
          <a:p>
            <a:endParaRPr lang="en-US" sz="3600" dirty="0"/>
          </a:p>
          <a:p>
            <a:r>
              <a:rPr lang="en-US" sz="3600" dirty="0"/>
              <a:t>Data warehouse for analytics</a:t>
            </a:r>
          </a:p>
          <a:p>
            <a:pPr marL="0" indent="0">
              <a:buNone/>
            </a:pPr>
            <a:endParaRPr lang="en-US" sz="3600" dirty="0"/>
          </a:p>
          <a:p>
            <a:r>
              <a:rPr lang="en-US" sz="3600" dirty="0"/>
              <a:t>Automated deployments of application code</a:t>
            </a:r>
          </a:p>
          <a:p>
            <a:endParaRPr lang="en-US" sz="3600" dirty="0"/>
          </a:p>
          <a:p>
            <a:endParaRPr lang="en-US" sz="3600" dirty="0"/>
          </a:p>
        </p:txBody>
      </p:sp>
      <p:grpSp>
        <p:nvGrpSpPr>
          <p:cNvPr id="6" name="Group 5" descr="Customer needs and questions icon" title="Customer needs and questions icon">
            <a:extLst>
              <a:ext uri="{FF2B5EF4-FFF2-40B4-BE49-F238E27FC236}">
                <a16:creationId xmlns:a16="http://schemas.microsoft.com/office/drawing/2014/main" id="{5C715CC0-37F7-4F49-80E4-EEE25D0EEE26}"/>
              </a:ext>
            </a:extLst>
          </p:cNvPr>
          <p:cNvGrpSpPr/>
          <p:nvPr/>
        </p:nvGrpSpPr>
        <p:grpSpPr>
          <a:xfrm>
            <a:off x="9181880" y="1189176"/>
            <a:ext cx="2743200" cy="2743200"/>
            <a:chOff x="9181880" y="1189176"/>
            <a:chExt cx="2743200" cy="2743200"/>
          </a:xfrm>
        </p:grpSpPr>
        <p:sp>
          <p:nvSpPr>
            <p:cNvPr id="5" name="Oval 4">
              <a:extLst>
                <a:ext uri="{FF2B5EF4-FFF2-40B4-BE49-F238E27FC236}">
                  <a16:creationId xmlns:a16="http://schemas.microsoft.com/office/drawing/2014/main" id="{F8005D50-5982-485B-BA9E-BD4870F26FF5}"/>
                </a:ext>
                <a:ext uri="{C183D7F6-B498-43B3-948B-1728B52AA6E4}">
                  <adec:decorative xmlns:adec="http://schemas.microsoft.com/office/drawing/2017/decorative" val="1"/>
                </a:ext>
              </a:extLst>
            </p:cNvPr>
            <p:cNvSpPr/>
            <p:nvPr/>
          </p:nvSpPr>
          <p:spPr bwMode="auto">
            <a:xfrm>
              <a:off x="9181880" y="1189176"/>
              <a:ext cx="2743200" cy="274320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 name="Picture 3">
              <a:extLst>
                <a:ext uri="{FF2B5EF4-FFF2-40B4-BE49-F238E27FC236}">
                  <a16:creationId xmlns:a16="http://schemas.microsoft.com/office/drawing/2014/main" id="{5F7AE3AB-1BFA-40FF-BE9B-4B46EF910C42}"/>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521485" y="1504909"/>
              <a:ext cx="1963104" cy="1885951"/>
            </a:xfrm>
            <a:prstGeom prst="rect">
              <a:avLst/>
            </a:prstGeom>
          </p:spPr>
        </p:pic>
      </p:grpSp>
    </p:spTree>
    <p:extLst>
      <p:ext uri="{BB962C8B-B14F-4D97-AF65-F5344CB8AC3E}">
        <p14:creationId xmlns:p14="http://schemas.microsoft.com/office/powerpoint/2010/main" val="1601650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r>
              <a:rPr lang="en-US" sz="3600" dirty="0">
                <a:solidFill>
                  <a:schemeClr val="tx1"/>
                </a:solidFill>
              </a:rPr>
              <a:t>How can Azure Trust Center help with PCI compliance?</a:t>
            </a:r>
          </a:p>
          <a:p>
            <a:endParaRPr lang="en-US" sz="3600" dirty="0">
              <a:solidFill>
                <a:schemeClr val="tx1"/>
              </a:solidFill>
            </a:endParaRPr>
          </a:p>
          <a:p>
            <a:r>
              <a:rPr lang="en-US" sz="3600" dirty="0">
                <a:solidFill>
                  <a:schemeClr val="tx1"/>
                </a:solidFill>
              </a:rPr>
              <a:t>Can solution scale to meet customer demand, and allow secure access by call center and warehouse?</a:t>
            </a:r>
          </a:p>
          <a:p>
            <a:endParaRPr lang="en-US" sz="3600" dirty="0">
              <a:solidFill>
                <a:schemeClr val="tx1"/>
              </a:solidFill>
            </a:endParaRPr>
          </a:p>
          <a:p>
            <a:r>
              <a:rPr lang="en-US" sz="3600" dirty="0">
                <a:solidFill>
                  <a:schemeClr val="tx1"/>
                </a:solidFill>
              </a:rPr>
              <a:t>Can we conduct penetration testing in Azure?</a:t>
            </a:r>
          </a:p>
          <a:p>
            <a:pPr marL="0" indent="0">
              <a:buNone/>
            </a:pPr>
            <a:endParaRPr lang="en-US" sz="3600" dirty="0">
              <a:solidFill>
                <a:schemeClr val="tx1"/>
              </a:solidFill>
            </a:endParaRPr>
          </a:p>
          <a:p>
            <a:r>
              <a:rPr lang="en-US" sz="3600" dirty="0">
                <a:solidFill>
                  <a:schemeClr val="tx1"/>
                </a:solidFill>
              </a:rPr>
              <a:t>Can we audit the Azure data center?</a:t>
            </a:r>
          </a:p>
          <a:p>
            <a:pPr marL="0" indent="0">
              <a:buNone/>
            </a:pPr>
            <a:endParaRPr lang="en-US" sz="3600" dirty="0">
              <a:solidFill>
                <a:schemeClr val="tx1"/>
              </a:solidFill>
            </a:endParaRPr>
          </a:p>
        </p:txBody>
      </p:sp>
      <p:grpSp>
        <p:nvGrpSpPr>
          <p:cNvPr id="4" name="Group 3" descr="Question, Customer objections for security, and Customer objection about scalability icons" title="Icons">
            <a:extLst>
              <a:ext uri="{FF2B5EF4-FFF2-40B4-BE49-F238E27FC236}">
                <a16:creationId xmlns:a16="http://schemas.microsoft.com/office/drawing/2014/main" id="{A8350B3A-6B2B-4301-B7D6-941F2DA13EBB}"/>
              </a:ext>
            </a:extLst>
          </p:cNvPr>
          <p:cNvGrpSpPr/>
          <p:nvPr/>
        </p:nvGrpSpPr>
        <p:grpSpPr>
          <a:xfrm>
            <a:off x="9753652" y="791480"/>
            <a:ext cx="2171428" cy="5776420"/>
            <a:chOff x="9753652" y="791480"/>
            <a:chExt cx="2171428" cy="5776420"/>
          </a:xfrm>
        </p:grpSpPr>
        <p:pic>
          <p:nvPicPr>
            <p:cNvPr id="11" name="Picture 10">
              <a:extLst>
                <a:ext uri="{FF2B5EF4-FFF2-40B4-BE49-F238E27FC236}">
                  <a16:creationId xmlns:a16="http://schemas.microsoft.com/office/drawing/2014/main" id="{43752440-B4BA-488D-BC2F-64A9BAB696FE}"/>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9753652" y="791480"/>
              <a:ext cx="2171428" cy="2171428"/>
            </a:xfrm>
            <a:prstGeom prst="rect">
              <a:avLst/>
            </a:prstGeom>
          </p:spPr>
        </p:pic>
        <p:sp>
          <p:nvSpPr>
            <p:cNvPr id="12" name="Oval 11">
              <a:extLst>
                <a:ext uri="{FF2B5EF4-FFF2-40B4-BE49-F238E27FC236}">
                  <a16:creationId xmlns:a16="http://schemas.microsoft.com/office/drawing/2014/main" id="{B36F925C-1E8A-4471-AD6F-2BC20ECE0093}"/>
                </a:ext>
                <a:ext uri="{C183D7F6-B498-43B3-948B-1728B52AA6E4}">
                  <adec:decorative xmlns:adec="http://schemas.microsoft.com/office/drawing/2017/decorative" val="1"/>
                </a:ext>
              </a:extLst>
            </p:cNvPr>
            <p:cNvSpPr/>
            <p:nvPr/>
          </p:nvSpPr>
          <p:spPr bwMode="auto">
            <a:xfrm>
              <a:off x="9970686" y="2903407"/>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FF10AFD0-EE5A-48A7-8A88-113CAE632FA7}"/>
                </a:ext>
                <a:ext uri="{C183D7F6-B498-43B3-948B-1728B52AA6E4}">
                  <adec:decorative xmlns:adec="http://schemas.microsoft.com/office/drawing/2017/decorative" val="1"/>
                </a:ext>
              </a:extLst>
            </p:cNvPr>
            <p:cNvSpPr/>
            <p:nvPr/>
          </p:nvSpPr>
          <p:spPr bwMode="auto">
            <a:xfrm>
              <a:off x="9970686" y="4830540"/>
              <a:ext cx="1737360" cy="1737360"/>
            </a:xfrm>
            <a:prstGeom prst="ellipse">
              <a:avLst/>
            </a:prstGeom>
            <a:solidFill>
              <a:srgbClr val="FFC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18" name="Graphic 17">
              <a:extLst>
                <a:ext uri="{FF2B5EF4-FFF2-40B4-BE49-F238E27FC236}">
                  <a16:creationId xmlns:a16="http://schemas.microsoft.com/office/drawing/2014/main" id="{A41BB96A-2C67-42BD-9403-FC8EF65BD45A}"/>
                </a:ext>
                <a:ext uri="{C183D7F6-B498-43B3-948B-1728B52AA6E4}">
                  <adec:decorative xmlns:adec="http://schemas.microsoft.com/office/drawing/2017/decorative" val="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199286" y="3132007"/>
              <a:ext cx="1280160" cy="1280160"/>
            </a:xfrm>
            <a:prstGeom prst="rect">
              <a:avLst/>
            </a:prstGeom>
          </p:spPr>
        </p:pic>
        <p:pic>
          <p:nvPicPr>
            <p:cNvPr id="20" name="Graphic 19">
              <a:extLst>
                <a:ext uri="{FF2B5EF4-FFF2-40B4-BE49-F238E27FC236}">
                  <a16:creationId xmlns:a16="http://schemas.microsoft.com/office/drawing/2014/main" id="{EA107713-69F9-425F-BE73-68606A45B1F8}"/>
                </a:ext>
                <a:ext uri="{C183D7F6-B498-43B3-948B-1728B52AA6E4}">
                  <adec:decorative xmlns:adec="http://schemas.microsoft.com/office/drawing/2017/decorative" val="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229975" y="5059140"/>
              <a:ext cx="1280160" cy="1280160"/>
            </a:xfrm>
            <a:prstGeom prst="rect">
              <a:avLst/>
            </a:prstGeom>
          </p:spPr>
        </p:pic>
      </p:gr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9484413" cy="5351323"/>
          </a:xfrm>
        </p:spPr>
        <p:txBody>
          <a:bodyPr>
            <a:normAutofit lnSpcReduction="10000"/>
          </a:bodyPr>
          <a:lstStyle/>
          <a:p>
            <a:r>
              <a:rPr lang="en-US" sz="3600" dirty="0">
                <a:solidFill>
                  <a:schemeClr val="tx1"/>
                </a:solidFill>
              </a:rPr>
              <a:t>Can we leverage CloudTest in Azure?</a:t>
            </a:r>
          </a:p>
          <a:p>
            <a:endParaRPr lang="en-US" sz="3600" dirty="0">
              <a:solidFill>
                <a:schemeClr val="tx1"/>
              </a:solidFill>
            </a:endParaRPr>
          </a:p>
          <a:p>
            <a:r>
              <a:rPr lang="en-US" sz="3600" dirty="0">
                <a:solidFill>
                  <a:schemeClr val="tx1"/>
                </a:solidFill>
              </a:rPr>
              <a:t>What options are available for performance monitoring?</a:t>
            </a:r>
          </a:p>
          <a:p>
            <a:endParaRPr lang="en-US" sz="3600" dirty="0">
              <a:solidFill>
                <a:schemeClr val="tx1"/>
              </a:solidFill>
            </a:endParaRPr>
          </a:p>
          <a:p>
            <a:r>
              <a:rPr lang="en-US" sz="3600" dirty="0">
                <a:solidFill>
                  <a:schemeClr val="tx1"/>
                </a:solidFill>
              </a:rPr>
              <a:t>What is the impact of pausing Azure Data Warehouse on our data?</a:t>
            </a:r>
            <a:br>
              <a:rPr lang="en-US" sz="3600" dirty="0">
                <a:solidFill>
                  <a:schemeClr val="tx1"/>
                </a:solidFill>
              </a:rPr>
            </a:br>
            <a:endParaRPr lang="en-US" sz="3600" dirty="0">
              <a:solidFill>
                <a:schemeClr val="tx1"/>
              </a:solidFill>
            </a:endParaRPr>
          </a:p>
          <a:p>
            <a:r>
              <a:rPr lang="en-US" sz="3600" dirty="0">
                <a:solidFill>
                  <a:schemeClr val="tx1"/>
                </a:solidFill>
              </a:rPr>
              <a:t>Can’t we use Azure SQL Database for our data warehouse?</a:t>
            </a:r>
          </a:p>
          <a:p>
            <a:endParaRPr lang="en-US" sz="3600" dirty="0">
              <a:solidFill>
                <a:schemeClr val="tx1"/>
              </a:solidFill>
            </a:endParaRPr>
          </a:p>
        </p:txBody>
      </p:sp>
      <p:pic>
        <p:nvPicPr>
          <p:cNvPr id="8" name="Picture 7" descr="Icons displaying a question mark, lightbulb, and SQL Data Warehouse. Used to augment the custom objections on this page.">
            <a:extLst>
              <a:ext uri="{FF2B5EF4-FFF2-40B4-BE49-F238E27FC236}">
                <a16:creationId xmlns:a16="http://schemas.microsoft.com/office/drawing/2014/main" id="{4B6E6FF1-84EA-4BE8-81FD-67C8F9BD03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37848" y="542294"/>
            <a:ext cx="4243184" cy="5773412"/>
          </a:xfrm>
          <a:prstGeom prst="rect">
            <a:avLst/>
          </a:prstGeom>
        </p:spPr>
      </p:pic>
    </p:spTree>
    <p:extLst>
      <p:ext uri="{BB962C8B-B14F-4D97-AF65-F5344CB8AC3E}">
        <p14:creationId xmlns:p14="http://schemas.microsoft.com/office/powerpoint/2010/main" val="420520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4516</Words>
  <Application>Microsoft Office PowerPoint</Application>
  <PresentationFormat>Widescreen</PresentationFormat>
  <Paragraphs>382</Paragraphs>
  <Slides>28</Slides>
  <Notes>28</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28</vt:i4>
      </vt:variant>
    </vt:vector>
  </HeadingPairs>
  <TitlesOfParts>
    <vt:vector size="37" baseType="lpstr">
      <vt:lpstr>Arial</vt:lpstr>
      <vt:lpstr>Calibri</vt:lpstr>
      <vt:lpstr>Consolas</vt:lpstr>
      <vt:lpstr>Segoe UI</vt:lpstr>
      <vt:lpstr>Segoe UI Light</vt:lpstr>
      <vt:lpstr>Segoe UI Semilight</vt:lpstr>
      <vt:lpstr>Wingdings</vt:lpstr>
      <vt:lpstr>2_Server and Cloud 2013</vt:lpstr>
      <vt:lpstr>C+E Readiness Template</vt:lpstr>
      <vt:lpstr>Modern cloud apps</vt:lpstr>
      <vt:lpstr>Abstract and learning objectives</vt:lpstr>
      <vt:lpstr>Step 1: Review the customer case study</vt:lpstr>
      <vt:lpstr>Customer situation </vt:lpstr>
      <vt:lpstr>Customer situation - 2 </vt:lpstr>
      <vt:lpstr>Customer needs </vt:lpstr>
      <vt:lpstr>Customer needs - 2 </vt:lpstr>
      <vt:lpstr>Customer objections </vt:lpstr>
      <vt:lpstr>Customer objections - 2 </vt:lpstr>
      <vt:lpstr>Common scenarios </vt:lpstr>
      <vt:lpstr>Step 2: Design the solution</vt:lpstr>
      <vt:lpstr>Step 3: Present the solution</vt:lpstr>
      <vt:lpstr>Wrap-up</vt:lpstr>
      <vt:lpstr>Preferred target audience </vt:lpstr>
      <vt:lpstr>Preferred solution </vt:lpstr>
      <vt:lpstr>Preferred solution - 2 </vt:lpstr>
      <vt:lpstr>Preferred solution - 3 </vt:lpstr>
      <vt:lpstr>Preferred solution - 4 </vt:lpstr>
      <vt:lpstr>Preferred solution - 5 </vt:lpstr>
      <vt:lpstr>Preferred solution - 6 </vt:lpstr>
      <vt:lpstr>Preferred solution - 7 </vt:lpstr>
      <vt:lpstr>Preferred solution - 8 </vt:lpstr>
      <vt:lpstr>Preferred solution - 9</vt:lpstr>
      <vt:lpstr>Preferred solution - 10</vt:lpstr>
      <vt:lpstr>Preferred objections handling </vt:lpstr>
      <vt:lpstr>Preferred objections handling - 2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2018-10-21T18:40:15Z</dcterms:created>
  <dcterms:modified xsi:type="dcterms:W3CDTF">2020-07-02T16:21:24Z</dcterms:modified>
</cp:coreProperties>
</file>

<file path=docProps/thumbnail.jpeg>
</file>